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y="5143500" cx="9144000"/>
  <p:notesSz cx="6858000" cy="9144000"/>
  <p:embeddedFontLst>
    <p:embeddedFont>
      <p:font typeface="Source Code Pro"/>
      <p:regular r:id="rId37"/>
      <p:bold r:id="rId38"/>
      <p:italic r:id="rId39"/>
      <p:boldItalic r:id="rId40"/>
    </p:embeddedFont>
    <p:embeddedFont>
      <p:font typeface="Public Sans"/>
      <p:regular r:id="rId41"/>
      <p:bold r:id="rId42"/>
      <p:italic r:id="rId43"/>
      <p:boldItalic r:id="rId44"/>
    </p:embeddedFont>
    <p:embeddedFont>
      <p:font typeface="Roboto Mono"/>
      <p:regular r:id="rId45"/>
      <p:bold r:id="rId46"/>
      <p:italic r:id="rId47"/>
      <p:boldItalic r:id="rId48"/>
    </p:embeddedFont>
    <p:embeddedFont>
      <p:font typeface="Public Sans SemiBold"/>
      <p:regular r:id="rId49"/>
      <p:bold r:id="rId50"/>
      <p:italic r:id="rId51"/>
      <p:boldItalic r:id="rId52"/>
    </p:embeddedFont>
    <p:embeddedFont>
      <p:font typeface="Open Sans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886B77D-770A-48B8-90C8-4669DECA33A4}">
  <a:tblStyle styleId="{F886B77D-770A-48B8-90C8-4669DECA33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CodePro-boldItalic.fntdata"/><Relationship Id="rId42" Type="http://schemas.openxmlformats.org/officeDocument/2006/relationships/font" Target="fonts/PublicSans-bold.fntdata"/><Relationship Id="rId41" Type="http://schemas.openxmlformats.org/officeDocument/2006/relationships/font" Target="fonts/PublicSans-regular.fntdata"/><Relationship Id="rId44" Type="http://schemas.openxmlformats.org/officeDocument/2006/relationships/font" Target="fonts/PublicSans-boldItalic.fntdata"/><Relationship Id="rId43" Type="http://schemas.openxmlformats.org/officeDocument/2006/relationships/font" Target="fonts/PublicSans-italic.fntdata"/><Relationship Id="rId46" Type="http://schemas.openxmlformats.org/officeDocument/2006/relationships/font" Target="fonts/RobotoMono-bold.fntdata"/><Relationship Id="rId45" Type="http://schemas.openxmlformats.org/officeDocument/2006/relationships/font" Target="fonts/RobotoMon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RobotoMono-boldItalic.fntdata"/><Relationship Id="rId47" Type="http://schemas.openxmlformats.org/officeDocument/2006/relationships/font" Target="fonts/RobotoMono-italic.fntdata"/><Relationship Id="rId49" Type="http://schemas.openxmlformats.org/officeDocument/2006/relationships/font" Target="fonts/PublicSansSemiBold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font" Target="fonts/SourceCodePro-regular.fntdata"/><Relationship Id="rId36" Type="http://schemas.openxmlformats.org/officeDocument/2006/relationships/slide" Target="slides/slide29.xml"/><Relationship Id="rId39" Type="http://schemas.openxmlformats.org/officeDocument/2006/relationships/font" Target="fonts/SourceCodePro-italic.fntdata"/><Relationship Id="rId38" Type="http://schemas.openxmlformats.org/officeDocument/2006/relationships/font" Target="fonts/SourceCodePro-bold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PublicSansSemiBold-italic.fntdata"/><Relationship Id="rId50" Type="http://schemas.openxmlformats.org/officeDocument/2006/relationships/font" Target="fonts/PublicSansSemiBold-bold.fntdata"/><Relationship Id="rId53" Type="http://schemas.openxmlformats.org/officeDocument/2006/relationships/font" Target="fonts/OpenSans-regular.fntdata"/><Relationship Id="rId52" Type="http://schemas.openxmlformats.org/officeDocument/2006/relationships/font" Target="fonts/PublicSansSemiBold-boldItalic.fntdata"/><Relationship Id="rId11" Type="http://schemas.openxmlformats.org/officeDocument/2006/relationships/slide" Target="slides/slide4.xml"/><Relationship Id="rId55" Type="http://schemas.openxmlformats.org/officeDocument/2006/relationships/font" Target="fonts/OpenSans-italic.fntdata"/><Relationship Id="rId10" Type="http://schemas.openxmlformats.org/officeDocument/2006/relationships/slide" Target="slides/slide3.xml"/><Relationship Id="rId54" Type="http://schemas.openxmlformats.org/officeDocument/2006/relationships/font" Target="fonts/OpenSans-bold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56" Type="http://schemas.openxmlformats.org/officeDocument/2006/relationships/font" Target="fonts/OpenSans-bold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3e27362b8c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3e27362b8c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3e406eeaa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3e406eeaa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3e406eeaa3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3e406eeaa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3e406eeaa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3e406eeaa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3e27362b8c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3e27362b8c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3e25527c9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3e25527c9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3e291c267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3e291c267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3e406eeaa3_1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3e406eeaa3_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3e25527c9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3e25527c9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Funnel layer sizes to funnels down features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Having two layers with the same size (like 32 → 32) is common and can help learn richer representations.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L2 Regularization</a:t>
            </a:r>
            <a:r>
              <a:rPr lang="en">
                <a:solidFill>
                  <a:schemeClr val="dk1"/>
                </a:solidFill>
              </a:rPr>
              <a:t>: Helps prevent overfitting by penalizing large weights.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Batch Normalization</a:t>
            </a:r>
            <a:r>
              <a:rPr lang="en">
                <a:solidFill>
                  <a:schemeClr val="dk1"/>
                </a:solidFill>
              </a:rPr>
              <a:t>: Stabilizes and speeds up training.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Leaky ReLU</a:t>
            </a:r>
            <a:r>
              <a:rPr lang="en">
                <a:solidFill>
                  <a:schemeClr val="dk1"/>
                </a:solidFill>
              </a:rPr>
              <a:t>: Avoids the “dying ReLU” problem.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Dropout</a:t>
            </a:r>
            <a:r>
              <a:rPr lang="en">
                <a:solidFill>
                  <a:schemeClr val="dk1"/>
                </a:solidFill>
              </a:rPr>
              <a:t>: Further reduces overfitting by randomly deactivating neurons during training.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helps prevent overshooting and can lead to </a:t>
            </a:r>
            <a:r>
              <a:rPr b="1" lang="en">
                <a:solidFill>
                  <a:schemeClr val="dk1"/>
                </a:solidFill>
              </a:rPr>
              <a:t>better convergence</a:t>
            </a:r>
            <a:r>
              <a:rPr lang="en">
                <a:solidFill>
                  <a:schemeClr val="dk1"/>
                </a:solidFill>
              </a:rPr>
              <a:t> over time, especially with a high initial learning rate like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0.1</a:t>
            </a:r>
            <a:r>
              <a:rPr lang="en">
                <a:solidFill>
                  <a:schemeClr val="dk1"/>
                </a:solidFill>
              </a:rPr>
              <a:t>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3e25527c9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3e25527c9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3e27362b8c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3e27362b8c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27362b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27362b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4660c619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4660c619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4660c6196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4660c6196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4660c6196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4660c6196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4660c6196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4660c6196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3e27362b8c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3e27362b8c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3e406eeaa3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3e406eeaa3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3e406eeaa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3e406eeaa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3e27362b8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3e27362b8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3e6800521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3e6800521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3e27362b8c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3e27362b8c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e27362b8c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e27362b8c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3e291c267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3e291c267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3e25527c9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3e25527c9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3e25527c9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3e25527c9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3e27362b8c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3e27362b8c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3e406eeaa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3e406eeaa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3e406eeaa3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3e406eeaa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3802515" y="781050"/>
            <a:ext cx="49803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84"/>
              </a:buClr>
              <a:buSzPts val="4200"/>
              <a:buFont typeface="Open Sans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3802515" y="2640806"/>
            <a:ext cx="49803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6" name="Google Shape;16;p2"/>
          <p:cNvSpPr txBox="1"/>
          <p:nvPr>
            <p:ph idx="10" type="dt"/>
          </p:nvPr>
        </p:nvSpPr>
        <p:spPr>
          <a:xfrm>
            <a:off x="505777" y="4767262"/>
            <a:ext cx="14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2457037" y="4767262"/>
            <a:ext cx="245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5386382" y="4767263"/>
            <a:ext cx="58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0" name="Google Shape;8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3D033D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○"/>
              <a:defRPr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■"/>
              <a:defRPr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" name="Google Shape;91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2" name="Google Shape;9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" name="Google Shape;9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2" name="Google Shape;10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6" name="Google Shape;106;p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7" name="Google Shape;107;p2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8" name="Google Shape;10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11" name="Google Shape;11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98005" y="313032"/>
            <a:ext cx="6467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84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398005" y="1381397"/>
            <a:ext cx="6467700" cy="3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D003C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668654" y="4767262"/>
            <a:ext cx="13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2508472" y="4767262"/>
            <a:ext cx="245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5437817" y="4767263"/>
            <a:ext cx="118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/>
          <p:nvPr>
            <p:ph type="title"/>
          </p:nvPr>
        </p:nvSpPr>
        <p:spPr>
          <a:xfrm>
            <a:off x="398005" y="313032"/>
            <a:ext cx="6467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84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" name="Google Shape;120;p24"/>
          <p:cNvSpPr txBox="1"/>
          <p:nvPr>
            <p:ph idx="1" type="body"/>
          </p:nvPr>
        </p:nvSpPr>
        <p:spPr>
          <a:xfrm>
            <a:off x="398005" y="1381397"/>
            <a:ext cx="6467700" cy="3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D003C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D003C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D003C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D003C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D003C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0" type="dt"/>
          </p:nvPr>
        </p:nvSpPr>
        <p:spPr>
          <a:xfrm>
            <a:off x="668654" y="4767262"/>
            <a:ext cx="136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2" name="Google Shape;122;p24"/>
          <p:cNvSpPr txBox="1"/>
          <p:nvPr>
            <p:ph idx="11" type="ftr"/>
          </p:nvPr>
        </p:nvSpPr>
        <p:spPr>
          <a:xfrm>
            <a:off x="2508472" y="4767262"/>
            <a:ext cx="245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3" name="Google Shape;123;p24"/>
          <p:cNvSpPr txBox="1"/>
          <p:nvPr>
            <p:ph idx="12" type="sldNum"/>
          </p:nvPr>
        </p:nvSpPr>
        <p:spPr>
          <a:xfrm>
            <a:off x="5437817" y="4767263"/>
            <a:ext cx="118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346570" y="1262710"/>
            <a:ext cx="6188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003C"/>
              </a:buClr>
              <a:buSzPts val="4100"/>
              <a:buFont typeface="Open Sans"/>
              <a:buNone/>
              <a:defRPr sz="4100">
                <a:solidFill>
                  <a:srgbClr val="3D003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346570" y="3422504"/>
            <a:ext cx="6188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D003C"/>
              </a:buClr>
              <a:buSzPts val="1800"/>
              <a:buNone/>
              <a:defRPr sz="1800">
                <a:solidFill>
                  <a:srgbClr val="3D003C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389432" y="4767262"/>
            <a:ext cx="1637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2499899" y="4767262"/>
            <a:ext cx="245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5429245" y="4767263"/>
            <a:ext cx="110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idx="10" type="dt"/>
          </p:nvPr>
        </p:nvSpPr>
        <p:spPr>
          <a:xfrm>
            <a:off x="505777" y="4767262"/>
            <a:ext cx="14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1" type="ftr"/>
          </p:nvPr>
        </p:nvSpPr>
        <p:spPr>
          <a:xfrm>
            <a:off x="2457037" y="4767262"/>
            <a:ext cx="245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5386382" y="4767263"/>
            <a:ext cx="58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46570" y="313032"/>
            <a:ext cx="6467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84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" type="body"/>
          </p:nvPr>
        </p:nvSpPr>
        <p:spPr>
          <a:xfrm>
            <a:off x="303707" y="1405481"/>
            <a:ext cx="31548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D003C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2" type="body"/>
          </p:nvPr>
        </p:nvSpPr>
        <p:spPr>
          <a:xfrm>
            <a:off x="3548194" y="1405481"/>
            <a:ext cx="3223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D003C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0" type="dt"/>
          </p:nvPr>
        </p:nvSpPr>
        <p:spPr>
          <a:xfrm>
            <a:off x="505777" y="4767262"/>
            <a:ext cx="14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1" type="ftr"/>
          </p:nvPr>
        </p:nvSpPr>
        <p:spPr>
          <a:xfrm>
            <a:off x="2457037" y="4767262"/>
            <a:ext cx="245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5386382" y="4767263"/>
            <a:ext cx="58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title"/>
          </p:nvPr>
        </p:nvSpPr>
        <p:spPr>
          <a:xfrm>
            <a:off x="303707" y="224858"/>
            <a:ext cx="6467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84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303705" y="1211887"/>
            <a:ext cx="32919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D003C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5" name="Google Shape;45;p7"/>
          <p:cNvSpPr txBox="1"/>
          <p:nvPr>
            <p:ph idx="2" type="body"/>
          </p:nvPr>
        </p:nvSpPr>
        <p:spPr>
          <a:xfrm>
            <a:off x="303706" y="1829821"/>
            <a:ext cx="32919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D003C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3" type="body"/>
          </p:nvPr>
        </p:nvSpPr>
        <p:spPr>
          <a:xfrm>
            <a:off x="3683722" y="1211887"/>
            <a:ext cx="30876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D003C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7" name="Google Shape;47;p7"/>
          <p:cNvSpPr txBox="1"/>
          <p:nvPr>
            <p:ph idx="4" type="body"/>
          </p:nvPr>
        </p:nvSpPr>
        <p:spPr>
          <a:xfrm>
            <a:off x="3683722" y="1829821"/>
            <a:ext cx="30876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D003C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0" type="dt"/>
          </p:nvPr>
        </p:nvSpPr>
        <p:spPr>
          <a:xfrm>
            <a:off x="505777" y="4767262"/>
            <a:ext cx="14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1" type="ftr"/>
          </p:nvPr>
        </p:nvSpPr>
        <p:spPr>
          <a:xfrm>
            <a:off x="2457037" y="4767262"/>
            <a:ext cx="245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5386382" y="4767263"/>
            <a:ext cx="58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title"/>
          </p:nvPr>
        </p:nvSpPr>
        <p:spPr>
          <a:xfrm>
            <a:off x="346570" y="313032"/>
            <a:ext cx="6467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84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0" type="dt"/>
          </p:nvPr>
        </p:nvSpPr>
        <p:spPr>
          <a:xfrm>
            <a:off x="505777" y="4767262"/>
            <a:ext cx="14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2457037" y="4767262"/>
            <a:ext cx="245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5386382" y="4767263"/>
            <a:ext cx="58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303707" y="348854"/>
            <a:ext cx="2325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84"/>
              </a:buClr>
              <a:buSzPts val="2400"/>
              <a:buFont typeface="Open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" type="body"/>
          </p:nvPr>
        </p:nvSpPr>
        <p:spPr>
          <a:xfrm>
            <a:off x="2743196" y="348854"/>
            <a:ext cx="40284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D003C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9" name="Google Shape;59;p9"/>
          <p:cNvSpPr txBox="1"/>
          <p:nvPr>
            <p:ph idx="2" type="body"/>
          </p:nvPr>
        </p:nvSpPr>
        <p:spPr>
          <a:xfrm>
            <a:off x="303707" y="1549003"/>
            <a:ext cx="2325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D003C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0" name="Google Shape;60;p9"/>
          <p:cNvSpPr txBox="1"/>
          <p:nvPr>
            <p:ph idx="10" type="dt"/>
          </p:nvPr>
        </p:nvSpPr>
        <p:spPr>
          <a:xfrm>
            <a:off x="505777" y="4767262"/>
            <a:ext cx="14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1" type="ftr"/>
          </p:nvPr>
        </p:nvSpPr>
        <p:spPr>
          <a:xfrm>
            <a:off x="2457037" y="4767262"/>
            <a:ext cx="245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5386382" y="4767263"/>
            <a:ext cx="58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title"/>
          </p:nvPr>
        </p:nvSpPr>
        <p:spPr>
          <a:xfrm>
            <a:off x="303708" y="362494"/>
            <a:ext cx="20085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84"/>
              </a:buClr>
              <a:buSzPts val="2400"/>
              <a:buFont typeface="Open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0"/>
          <p:cNvSpPr/>
          <p:nvPr>
            <p:ph idx="2" type="pic"/>
          </p:nvPr>
        </p:nvSpPr>
        <p:spPr>
          <a:xfrm>
            <a:off x="2414174" y="362494"/>
            <a:ext cx="4357200" cy="40530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0"/>
          <p:cNvSpPr txBox="1"/>
          <p:nvPr>
            <p:ph idx="1" type="body"/>
          </p:nvPr>
        </p:nvSpPr>
        <p:spPr>
          <a:xfrm>
            <a:off x="303708" y="1562645"/>
            <a:ext cx="20085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D003C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7" name="Google Shape;67;p10"/>
          <p:cNvSpPr txBox="1"/>
          <p:nvPr>
            <p:ph idx="10" type="dt"/>
          </p:nvPr>
        </p:nvSpPr>
        <p:spPr>
          <a:xfrm>
            <a:off x="505777" y="4767262"/>
            <a:ext cx="14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1" type="ftr"/>
          </p:nvPr>
        </p:nvSpPr>
        <p:spPr>
          <a:xfrm>
            <a:off x="2457037" y="4767262"/>
            <a:ext cx="245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5386382" y="4767263"/>
            <a:ext cx="58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4.jpg"/><Relationship Id="rId2" Type="http://schemas.openxmlformats.org/officeDocument/2006/relationships/image" Target="../media/image3.png"/><Relationship Id="rId3" Type="http://schemas.openxmlformats.org/officeDocument/2006/relationships/hyperlink" Target="http://www.prezentr.com/?utm_source=templates&amp;utm_medium=presentation&amp;utm_campaign=free_downloads_2020" TargetMode="External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46570" y="313032"/>
            <a:ext cx="6467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84"/>
              </a:buClr>
              <a:buSzPts val="3300"/>
              <a:buFont typeface="Open Sans"/>
              <a:buNone/>
              <a:defRPr b="1" i="0" sz="3300" u="none" cap="none" strike="noStrike">
                <a:solidFill>
                  <a:srgbClr val="FF008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46570" y="1381397"/>
            <a:ext cx="6467700" cy="3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D003C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3D00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D003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3D003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D003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D003C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D003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505777" y="4767262"/>
            <a:ext cx="147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3D00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2457037" y="4767262"/>
            <a:ext cx="245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3D00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5386382" y="4767263"/>
            <a:ext cx="58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3D003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3D003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3D003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3D003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3D003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3D003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3D003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3D003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3D003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-457857" y="3686235"/>
            <a:ext cx="672418" cy="24329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/>
          <p:nvPr/>
        </p:nvSpPr>
        <p:spPr>
          <a:xfrm rot="-5400000">
            <a:off x="-1585299" y="1909425"/>
            <a:ext cx="29166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rgbClr val="A5A5A5"/>
                </a:solidFill>
                <a:latin typeface="Trebuchet MS"/>
                <a:ea typeface="Trebuchet MS"/>
                <a:cs typeface="Trebuchet MS"/>
                <a:sym typeface="Trebuchet MS"/>
              </a:rPr>
              <a:t>Find more PowerPoint templates on </a:t>
            </a:r>
            <a:r>
              <a:rPr b="1" i="0" lang="en" sz="900" u="sng" cap="none" strike="noStrik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prezentr.com</a:t>
            </a:r>
            <a:r>
              <a:rPr b="0" i="0" lang="en" sz="900" u="none" cap="none" strike="noStrike">
                <a:solidFill>
                  <a:srgbClr val="A5A5A5"/>
                </a:solidFill>
                <a:latin typeface="Trebuchet MS"/>
                <a:ea typeface="Trebuchet MS"/>
                <a:cs typeface="Trebuchet MS"/>
                <a:sym typeface="Trebuchet MS"/>
              </a:rPr>
              <a:t>!</a:t>
            </a:r>
            <a:endParaRPr sz="900">
              <a:solidFill>
                <a:srgbClr val="A5A5A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D9D9D9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60D3A"/>
              </a:buClr>
              <a:buSzPts val="2800"/>
              <a:buFont typeface="Public Sans"/>
              <a:buNone/>
              <a:defRPr b="1" sz="2800">
                <a:solidFill>
                  <a:srgbClr val="360D3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1800"/>
              <a:buFont typeface="Source Code Pro"/>
              <a:buChar char="●"/>
              <a:defRPr b="1" sz="1800">
                <a:solidFill>
                  <a:srgbClr val="A64D79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1400"/>
              <a:buFont typeface="Public Sans"/>
              <a:buChar char="○"/>
              <a:defRPr b="1">
                <a:solidFill>
                  <a:srgbClr val="A64D79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premierleague.com/news/4027356" TargetMode="External"/><Relationship Id="rId4" Type="http://schemas.openxmlformats.org/officeDocument/2006/relationships/hyperlink" Target="https://www.instagram.com/classicfootballshirts/p/C-slVewK-_a/?img_index=7" TargetMode="External"/><Relationship Id="rId5" Type="http://schemas.openxmlformats.org/officeDocument/2006/relationships/hyperlink" Target="https://www.grandviewresearch.com/industry-analysis/sports-betting-market-report" TargetMode="External"/><Relationship Id="rId6" Type="http://schemas.openxmlformats.org/officeDocument/2006/relationships/hyperlink" Target="https://www.investopedia.com/articles/investing/042115/betting-basics-fractional-decimal-american-moneyline-odds.asp" TargetMode="External"/><Relationship Id="rId7" Type="http://schemas.openxmlformats.org/officeDocument/2006/relationships/hyperlink" Target="https://socceranalytics.org.uk/predictions-in-soccer/" TargetMode="External"/><Relationship Id="rId8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ieeexplore.ieee.org/document/9720896" TargetMode="External"/><Relationship Id="rId4" Type="http://schemas.openxmlformats.org/officeDocument/2006/relationships/hyperlink" Target="https://www.researchgate.net/publication/349272309_Soccer_Result_Prediction_Using_Deep_Learning_and_Neural_Networks" TargetMode="External"/><Relationship Id="rId5" Type="http://schemas.openxmlformats.org/officeDocument/2006/relationships/hyperlink" Target="https://www.researchgate.net/publication/378355415_Soccer_match_outcome_prediction_with_random_forest_and_gradient_boosting_models" TargetMode="External"/><Relationship Id="rId6" Type="http://schemas.openxmlformats.org/officeDocument/2006/relationships/hyperlink" Target="https://www.researchgate.net/publication/342416626_DEEP_MULTILAYER_NEURAL_NETWORK_FOR_PREDICTING_THE_WINNER_OF_FOOTBALL_MATCHES" TargetMode="External"/><Relationship Id="rId7" Type="http://schemas.openxmlformats.org/officeDocument/2006/relationships/hyperlink" Target="https://www.sciencedirect.com/science/article/pii/S2772662224001413" TargetMode="External"/><Relationship Id="rId8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/>
        </p:nvSpPr>
        <p:spPr>
          <a:xfrm>
            <a:off x="3914225" y="1117788"/>
            <a:ext cx="4235700" cy="175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4BD5C4"/>
                </a:solidFill>
                <a:latin typeface="Public Sans"/>
                <a:ea typeface="Public Sans"/>
                <a:cs typeface="Public Sans"/>
                <a:sym typeface="Public Sans"/>
              </a:rPr>
              <a:t>Soccer Match Prediction</a:t>
            </a:r>
            <a:endParaRPr b="1" sz="4800">
              <a:solidFill>
                <a:srgbClr val="4BD5C4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29" name="Google Shape;129;p25"/>
          <p:cNvSpPr txBox="1"/>
          <p:nvPr/>
        </p:nvSpPr>
        <p:spPr>
          <a:xfrm>
            <a:off x="3914225" y="3059713"/>
            <a:ext cx="42357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rPr>
              <a:t>Christopher Semaan &amp;</a:t>
            </a:r>
            <a:endParaRPr sz="2400">
              <a:solidFill>
                <a:schemeClr val="lt1"/>
              </a:solidFill>
              <a:latin typeface="Public Sans SemiBold"/>
              <a:ea typeface="Public Sans SemiBold"/>
              <a:cs typeface="Public Sans SemiBold"/>
              <a:sym typeface="Public Sans SemiBold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rPr>
              <a:t>Bardia Parmoun</a:t>
            </a:r>
            <a:endParaRPr sz="2400">
              <a:solidFill>
                <a:schemeClr val="lt1"/>
              </a:solidFill>
              <a:latin typeface="Public Sans SemiBold"/>
              <a:ea typeface="Public Sans SemiBold"/>
              <a:cs typeface="Public Sans SemiBold"/>
              <a:sym typeface="Public Sans SemiBold"/>
            </a:endParaRPr>
          </a:p>
        </p:txBody>
      </p:sp>
      <p:pic>
        <p:nvPicPr>
          <p:cNvPr id="130" name="Google Shape;130;p25"/>
          <p:cNvPicPr preferRelativeResize="0"/>
          <p:nvPr/>
        </p:nvPicPr>
        <p:blipFill rotWithShape="1">
          <a:blip r:embed="rId3">
            <a:alphaModFix/>
          </a:blip>
          <a:srcRect b="66803" l="40409" r="39419" t="0"/>
          <a:stretch/>
        </p:blipFill>
        <p:spPr>
          <a:xfrm>
            <a:off x="4768601" y="3028450"/>
            <a:ext cx="317500" cy="2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5"/>
          <p:cNvPicPr preferRelativeResize="0"/>
          <p:nvPr/>
        </p:nvPicPr>
        <p:blipFill rotWithShape="1">
          <a:blip r:embed="rId3">
            <a:alphaModFix/>
          </a:blip>
          <a:srcRect b="66803" l="40409" r="39419" t="0"/>
          <a:stretch/>
        </p:blipFill>
        <p:spPr>
          <a:xfrm>
            <a:off x="5709451" y="3448888"/>
            <a:ext cx="317500" cy="25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033D"/>
                </a:solidFill>
              </a:rPr>
              <a:t>Survey of existing solutions</a:t>
            </a:r>
            <a:endParaRPr>
              <a:solidFill>
                <a:srgbClr val="3D033D"/>
              </a:solidFill>
            </a:endParaRPr>
          </a:p>
        </p:txBody>
      </p:sp>
      <p:sp>
        <p:nvSpPr>
          <p:cNvPr id="205" name="Google Shape;205;p34"/>
          <p:cNvSpPr txBox="1"/>
          <p:nvPr>
            <p:ph idx="1" type="body"/>
          </p:nvPr>
        </p:nvSpPr>
        <p:spPr>
          <a:xfrm>
            <a:off x="311700" y="1152475"/>
            <a:ext cx="8520600" cy="3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Odds makers:</a:t>
            </a:r>
            <a:r>
              <a:rPr b="0" lang="en" sz="1400"/>
              <a:t> traditional odds makers (i.e </a:t>
            </a:r>
            <a:r>
              <a:rPr lang="en" sz="1400"/>
              <a:t>Bet365</a:t>
            </a:r>
            <a:r>
              <a:rPr b="0" lang="en" sz="1400"/>
              <a:t>) [5]</a:t>
            </a:r>
            <a:endParaRPr b="0" sz="1400"/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rgbClr val="3D033D"/>
              </a:buClr>
              <a:buSzPts val="1200"/>
              <a:buFont typeface="Source Code Pro"/>
              <a:buChar char="○"/>
            </a:pPr>
            <a:r>
              <a:rPr lang="en" sz="12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Performance:</a:t>
            </a:r>
            <a:r>
              <a:rPr b="0" lang="en" sz="12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u</a:t>
            </a:r>
            <a:r>
              <a:rPr b="0" lang="en" sz="12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sually has an accuracy of </a:t>
            </a:r>
            <a:r>
              <a:rPr lang="en" sz="12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~55%</a:t>
            </a:r>
            <a:r>
              <a:rPr b="0" lang="en" sz="12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on average</a:t>
            </a:r>
            <a:br>
              <a:rPr b="0" lang="en" sz="12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b="0" lang="en" sz="12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b="0" sz="1200">
              <a:solidFill>
                <a:srgbClr val="3D033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Voting model:</a:t>
            </a:r>
            <a:r>
              <a:rPr b="0" lang="en" sz="1400"/>
              <a:t> </a:t>
            </a:r>
            <a:r>
              <a:rPr b="0" lang="en" sz="1400"/>
              <a:t>FNN and Random Forest [6]</a:t>
            </a:r>
            <a:endParaRPr b="0" sz="1400"/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rgbClr val="3D003C"/>
              </a:buClr>
              <a:buSzPts val="1200"/>
              <a:buFont typeface="Source Code Pro"/>
              <a:buChar char="○"/>
            </a:pPr>
            <a:r>
              <a:rPr lang="en" sz="12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Features:</a:t>
            </a:r>
            <a:r>
              <a:rPr b="0" lang="en" sz="12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goals, fouls, cards, penalty kicks, own goals, free kicks, own goals …</a:t>
            </a:r>
            <a:endParaRPr sz="1200">
              <a:solidFill>
                <a:srgbClr val="3D003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 sz="12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Performance:</a:t>
            </a:r>
            <a:r>
              <a:rPr b="0" lang="en" sz="12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only achieved an accuracy of </a:t>
            </a:r>
            <a:r>
              <a:rPr lang="en" sz="12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46.6%</a:t>
            </a:r>
            <a:br>
              <a:rPr b="0" lang="en">
                <a:latin typeface="Source Code Pro"/>
                <a:ea typeface="Source Code Pro"/>
                <a:cs typeface="Source Code Pro"/>
                <a:sym typeface="Source Code Pro"/>
              </a:rPr>
            </a:br>
            <a:endParaRPr b="0"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Sequential model:</a:t>
            </a:r>
            <a:r>
              <a:rPr b="0" lang="en" sz="1400"/>
              <a:t> RNN and LSTM [7]</a:t>
            </a:r>
            <a:endParaRPr b="0" sz="1400"/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rgbClr val="3D003C"/>
              </a:buClr>
              <a:buSzPts val="1200"/>
              <a:buFont typeface="Source Code Pro"/>
              <a:buChar char="○"/>
            </a:pPr>
            <a:r>
              <a:rPr lang="en" sz="12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Features:</a:t>
            </a:r>
            <a:r>
              <a:rPr b="0" lang="en" sz="12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win/loss streaks (3 and 5 matches), past 4 results, </a:t>
            </a:r>
            <a:r>
              <a:rPr b="0" lang="en" sz="12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goals</a:t>
            </a:r>
            <a:r>
              <a:rPr b="0" lang="en" sz="12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scored, …</a:t>
            </a:r>
            <a:endParaRPr sz="1200">
              <a:solidFill>
                <a:srgbClr val="3D003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rgbClr val="3D003C"/>
              </a:buClr>
              <a:buSzPts val="1200"/>
              <a:buFont typeface="Source Code Pro"/>
              <a:buChar char="○"/>
            </a:pPr>
            <a:r>
              <a:rPr lang="en" sz="12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Performance:</a:t>
            </a:r>
            <a:r>
              <a:rPr b="0" lang="en" sz="12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the model achieved an accuracy of </a:t>
            </a:r>
            <a:r>
              <a:rPr lang="en" sz="12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81.75%</a:t>
            </a:r>
            <a:r>
              <a:rPr b="0" lang="en" sz="12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b="0" sz="1200">
              <a:solidFill>
                <a:srgbClr val="3D003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1000"/>
              </a:spcAft>
              <a:buClr>
                <a:srgbClr val="3D003C"/>
              </a:buClr>
              <a:buSzPts val="1200"/>
              <a:buFont typeface="Source Code Pro"/>
              <a:buChar char="○"/>
            </a:pPr>
            <a:r>
              <a:rPr b="0" lang="en" sz="12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Does</a:t>
            </a:r>
            <a:r>
              <a:rPr b="0" lang="en" sz="12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not predict draws and outperforms other models by </a:t>
            </a:r>
            <a:r>
              <a:rPr lang="en" sz="12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~20%</a:t>
            </a:r>
            <a:r>
              <a:rPr b="0" lang="en" sz="12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-&gt; maybe not reliable</a:t>
            </a:r>
            <a:endParaRPr sz="1200">
              <a:solidFill>
                <a:srgbClr val="3D003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06" name="Google Shape;206;p34" title="image-removebg-preview (2).png"/>
          <p:cNvPicPr preferRelativeResize="0"/>
          <p:nvPr/>
        </p:nvPicPr>
        <p:blipFill rotWithShape="1">
          <a:blip r:embed="rId3">
            <a:alphaModFix/>
          </a:blip>
          <a:srcRect b="72052" l="37900" r="38483" t="8463"/>
          <a:stretch/>
        </p:blipFill>
        <p:spPr>
          <a:xfrm>
            <a:off x="311700" y="445025"/>
            <a:ext cx="374051" cy="19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033D"/>
                </a:solidFill>
              </a:rPr>
              <a:t>Survey of existing solutions</a:t>
            </a:r>
            <a:endParaRPr>
              <a:solidFill>
                <a:srgbClr val="3D033D"/>
              </a:solidFill>
            </a:endParaRPr>
          </a:p>
        </p:txBody>
      </p:sp>
      <p:sp>
        <p:nvSpPr>
          <p:cNvPr id="212" name="Google Shape;212;p35"/>
          <p:cNvSpPr txBox="1"/>
          <p:nvPr>
            <p:ph idx="1" type="body"/>
          </p:nvPr>
        </p:nvSpPr>
        <p:spPr>
          <a:xfrm>
            <a:off x="311700" y="1152475"/>
            <a:ext cx="8520600" cy="3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Decision Trees</a:t>
            </a:r>
            <a:r>
              <a:rPr lang="en" sz="1400"/>
              <a:t>:</a:t>
            </a:r>
            <a:r>
              <a:rPr b="0" lang="en" sz="1400"/>
              <a:t> Random Forest and Gradient Boosting [8]</a:t>
            </a:r>
            <a:endParaRPr b="0" sz="1400"/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rgbClr val="3D033D"/>
              </a:buClr>
              <a:buSzPts val="1200"/>
              <a:buFont typeface="Source Code Pro"/>
              <a:buChar char="○"/>
            </a:pPr>
            <a:r>
              <a:rPr lang="en" sz="12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Features:</a:t>
            </a:r>
            <a:r>
              <a:rPr b="0" lang="en" sz="12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rank difference, goal difference, goal per rank differences, …</a:t>
            </a:r>
            <a:endParaRPr sz="1200">
              <a:solidFill>
                <a:srgbClr val="3D033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rgbClr val="3D033D"/>
              </a:buClr>
              <a:buSzPts val="1200"/>
              <a:buFont typeface="Source Code Pro"/>
              <a:buChar char="○"/>
            </a:pPr>
            <a:r>
              <a:rPr lang="en" sz="12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Performance:</a:t>
            </a:r>
            <a:r>
              <a:rPr b="0" lang="en" sz="12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achieved an accuracy of </a:t>
            </a:r>
            <a:r>
              <a:rPr lang="en" sz="12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71.72%</a:t>
            </a:r>
            <a:br>
              <a:rPr b="0" lang="en" sz="12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b="0" lang="en" sz="1200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b="0"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Deep Multi-layer Learning:</a:t>
            </a:r>
            <a:r>
              <a:rPr b="0" lang="en" sz="1400"/>
              <a:t> 5 layer FNN [9]</a:t>
            </a:r>
            <a:endParaRPr b="0" sz="1400"/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rgbClr val="3D033D"/>
              </a:buClr>
              <a:buSzPts val="1200"/>
              <a:buFont typeface="Source Code Pro"/>
              <a:buChar char="○"/>
            </a:pPr>
            <a:r>
              <a:rPr lang="en" sz="12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Features:</a:t>
            </a:r>
            <a:r>
              <a:rPr b="0" lang="en" sz="12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shots, shots on target, corners, fouls, first-half and total goals, …</a:t>
            </a:r>
            <a:endParaRPr b="0" sz="1200">
              <a:solidFill>
                <a:srgbClr val="3D033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rgbClr val="3D033D"/>
              </a:buClr>
              <a:buSzPts val="1200"/>
              <a:buFont typeface="Source Code Pro"/>
              <a:buChar char="○"/>
            </a:pPr>
            <a:r>
              <a:rPr lang="en" sz="12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Performance:</a:t>
            </a:r>
            <a:r>
              <a:rPr b="0" lang="en" sz="12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only achieved an accuracy of </a:t>
            </a:r>
            <a:r>
              <a:rPr lang="en" sz="12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61.14%</a:t>
            </a:r>
            <a:br>
              <a:rPr b="0" lang="en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endParaRPr b="0" sz="1200">
              <a:solidFill>
                <a:srgbClr val="3D033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Stacking Model:</a:t>
            </a:r>
            <a:r>
              <a:rPr b="0" lang="en" sz="1400"/>
              <a:t> CNN, SVM, Logistic Regression, and Random Forest [10]</a:t>
            </a:r>
            <a:endParaRPr b="0" sz="1400"/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rgbClr val="3D033D"/>
              </a:buClr>
              <a:buSzPts val="1200"/>
              <a:buChar char="○"/>
            </a:pPr>
            <a:r>
              <a:rPr lang="en" sz="12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Features:</a:t>
            </a:r>
            <a:r>
              <a:rPr b="0" lang="en" sz="12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total time, cards, fouls, corners, shots on target, humidity, temperature, wind speed, weather conditions, …</a:t>
            </a:r>
            <a:endParaRPr sz="1200">
              <a:solidFill>
                <a:srgbClr val="3D033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1000"/>
              </a:spcAft>
              <a:buClr>
                <a:srgbClr val="3D033D"/>
              </a:buClr>
              <a:buSzPts val="1200"/>
              <a:buChar char="○"/>
            </a:pPr>
            <a:r>
              <a:rPr lang="en" sz="12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Performance:</a:t>
            </a:r>
            <a:r>
              <a:rPr b="0" lang="en" sz="12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the model achieved an accuracy of </a:t>
            </a:r>
            <a:r>
              <a:rPr lang="en" sz="12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62.6%</a:t>
            </a:r>
            <a:r>
              <a:rPr b="0" lang="en" sz="12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and a F1 score of </a:t>
            </a:r>
            <a:r>
              <a:rPr lang="en" sz="12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59.2</a:t>
            </a:r>
            <a:endParaRPr sz="1200">
              <a:solidFill>
                <a:srgbClr val="3D033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13" name="Google Shape;213;p35" title="image-removebg-preview (2).png"/>
          <p:cNvPicPr preferRelativeResize="0"/>
          <p:nvPr/>
        </p:nvPicPr>
        <p:blipFill rotWithShape="1">
          <a:blip r:embed="rId3">
            <a:alphaModFix/>
          </a:blip>
          <a:srcRect b="72052" l="37900" r="38483" t="8463"/>
          <a:stretch/>
        </p:blipFill>
        <p:spPr>
          <a:xfrm>
            <a:off x="311700" y="445025"/>
            <a:ext cx="374051" cy="19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033D"/>
                </a:solidFill>
              </a:rPr>
              <a:t>Selected Approach</a:t>
            </a:r>
            <a:endParaRPr>
              <a:solidFill>
                <a:srgbClr val="3D033D"/>
              </a:solidFill>
            </a:endParaRPr>
          </a:p>
        </p:txBody>
      </p:sp>
      <p:sp>
        <p:nvSpPr>
          <p:cNvPr id="219" name="Google Shape;219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Multi-layer Feedforward Neural Network (FNN) - 5 layers</a:t>
            </a:r>
            <a:endParaRPr sz="1600"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rgbClr val="3D033D"/>
              </a:buClr>
              <a:buSzPts val="1400"/>
              <a:buFont typeface="Source Code Pro"/>
              <a:buChar char="○"/>
            </a:pPr>
            <a:r>
              <a:rPr b="0" lang="en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FNN was used in the </a:t>
            </a:r>
            <a:r>
              <a:rPr lang="en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majority</a:t>
            </a:r>
            <a:r>
              <a:rPr b="0" lang="en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of the existing approaches</a:t>
            </a:r>
            <a:endParaRPr b="0">
              <a:solidFill>
                <a:srgbClr val="3D033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rgbClr val="3D033D"/>
              </a:buClr>
              <a:buSzPts val="1400"/>
              <a:buFont typeface="Source Code Pro"/>
              <a:buChar char="○"/>
            </a:pPr>
            <a:r>
              <a:rPr b="0" lang="en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Deep learning is preferred due to </a:t>
            </a:r>
            <a:r>
              <a:rPr lang="en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complexity</a:t>
            </a:r>
            <a:r>
              <a:rPr b="0" lang="en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-&gt; no random forest</a:t>
            </a:r>
            <a:endParaRPr b="0">
              <a:solidFill>
                <a:srgbClr val="3D033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rgbClr val="3D033D"/>
              </a:buClr>
              <a:buSzPts val="1400"/>
              <a:buFont typeface="Source Code Pro"/>
              <a:buChar char="○"/>
            </a:pPr>
            <a:r>
              <a:rPr b="0" lang="en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Historical data is already </a:t>
            </a:r>
            <a:r>
              <a:rPr lang="en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aggregated</a:t>
            </a:r>
            <a:r>
              <a:rPr b="0" lang="en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-&gt; RNN and LSTM not needed</a:t>
            </a:r>
            <a:endParaRPr b="0">
              <a:solidFill>
                <a:srgbClr val="3D033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rgbClr val="3D033D"/>
              </a:buClr>
              <a:buSzPts val="1400"/>
              <a:buFont typeface="Source Code Pro"/>
              <a:buChar char="○"/>
            </a:pPr>
            <a:r>
              <a:rPr b="0" lang="en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All the fields are simple </a:t>
            </a:r>
            <a:r>
              <a:rPr lang="en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numerical values</a:t>
            </a:r>
            <a:r>
              <a:rPr b="0" lang="en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-&gt; CNN not needed</a:t>
            </a:r>
            <a:endParaRPr b="0">
              <a:solidFill>
                <a:srgbClr val="3D033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rgbClr val="3D033D"/>
              </a:buClr>
              <a:buSzPts val="1400"/>
              <a:buFont typeface="Source Code Pro"/>
              <a:buChar char="○"/>
            </a:pPr>
            <a:r>
              <a:rPr b="0" lang="en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Lots of features -&gt; need to optimize </a:t>
            </a:r>
            <a:r>
              <a:rPr lang="en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training time</a:t>
            </a:r>
            <a:r>
              <a:rPr b="0" lang="en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so no transformers</a:t>
            </a:r>
            <a:br>
              <a:rPr b="0" lang="en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endParaRPr b="0">
              <a:solidFill>
                <a:srgbClr val="3D033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Expectations:</a:t>
            </a:r>
            <a:endParaRPr sz="1600"/>
          </a:p>
          <a:p>
            <a:pPr indent="-317500" lvl="1" marL="914400" rtl="0" algn="l">
              <a:spcBef>
                <a:spcPts val="1000"/>
              </a:spcBef>
              <a:spcAft>
                <a:spcPts val="1000"/>
              </a:spcAft>
              <a:buClr>
                <a:srgbClr val="3D033D"/>
              </a:buClr>
              <a:buSzPts val="1400"/>
              <a:buChar char="○"/>
            </a:pPr>
            <a:r>
              <a:rPr b="0" lang="en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Accuracy ranges between low </a:t>
            </a:r>
            <a:r>
              <a:rPr lang="en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40-60%</a:t>
            </a:r>
            <a:r>
              <a:rPr b="0" lang="en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-&gt; we aim to get </a:t>
            </a:r>
            <a:r>
              <a:rPr lang="en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~50%</a:t>
            </a:r>
            <a:endParaRPr>
              <a:solidFill>
                <a:srgbClr val="3D033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20" name="Google Shape;220;p36" title="image-removebg-preview (2).png"/>
          <p:cNvPicPr preferRelativeResize="0"/>
          <p:nvPr/>
        </p:nvPicPr>
        <p:blipFill rotWithShape="1">
          <a:blip r:embed="rId3">
            <a:alphaModFix/>
          </a:blip>
          <a:srcRect b="72052" l="37900" r="38483" t="8463"/>
          <a:stretch/>
        </p:blipFill>
        <p:spPr>
          <a:xfrm>
            <a:off x="311700" y="445025"/>
            <a:ext cx="374051" cy="19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 txBox="1"/>
          <p:nvPr>
            <p:ph type="title"/>
          </p:nvPr>
        </p:nvSpPr>
        <p:spPr>
          <a:xfrm>
            <a:off x="311700" y="2021538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System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Description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26" name="Google Shape;226;p37"/>
          <p:cNvPicPr preferRelativeResize="0"/>
          <p:nvPr/>
        </p:nvPicPr>
        <p:blipFill rotWithShape="1">
          <a:blip r:embed="rId3">
            <a:alphaModFix/>
          </a:blip>
          <a:srcRect b="0" l="0" r="63567" t="0"/>
          <a:stretch/>
        </p:blipFill>
        <p:spPr>
          <a:xfrm>
            <a:off x="1731913" y="1773196"/>
            <a:ext cx="1108287" cy="13384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" name="Google Shape;227;p37"/>
          <p:cNvGrpSpPr/>
          <p:nvPr/>
        </p:nvGrpSpPr>
        <p:grpSpPr>
          <a:xfrm>
            <a:off x="7046900" y="2624979"/>
            <a:ext cx="2097101" cy="2518521"/>
            <a:chOff x="7046900" y="2624979"/>
            <a:chExt cx="2097101" cy="2518521"/>
          </a:xfrm>
        </p:grpSpPr>
        <p:pic>
          <p:nvPicPr>
            <p:cNvPr id="228" name="Google Shape;228;p37" title="image-removebg-preview (6).png"/>
            <p:cNvPicPr preferRelativeResize="0"/>
            <p:nvPr/>
          </p:nvPicPr>
          <p:blipFill rotWithShape="1">
            <a:blip r:embed="rId4">
              <a:alphaModFix/>
            </a:blip>
            <a:srcRect b="0" l="6287" r="46828" t="0"/>
            <a:stretch/>
          </p:blipFill>
          <p:spPr>
            <a:xfrm>
              <a:off x="7606850" y="3297450"/>
              <a:ext cx="1537150" cy="184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37" title="image-removebg-preview (6).png"/>
            <p:cNvPicPr preferRelativeResize="0"/>
            <p:nvPr/>
          </p:nvPicPr>
          <p:blipFill rotWithShape="1">
            <a:blip r:embed="rId4">
              <a:alphaModFix/>
            </a:blip>
            <a:srcRect b="0" l="6287" r="46828" t="0"/>
            <a:stretch/>
          </p:blipFill>
          <p:spPr>
            <a:xfrm>
              <a:off x="8035725" y="3812500"/>
              <a:ext cx="1108276" cy="13309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37" title="image-removebg-preview (6).png"/>
            <p:cNvPicPr preferRelativeResize="0"/>
            <p:nvPr/>
          </p:nvPicPr>
          <p:blipFill rotWithShape="1">
            <a:blip r:embed="rId4">
              <a:alphaModFix/>
            </a:blip>
            <a:srcRect b="0" l="6287" r="46828" t="0"/>
            <a:stretch/>
          </p:blipFill>
          <p:spPr>
            <a:xfrm>
              <a:off x="7046900" y="2624979"/>
              <a:ext cx="2097101" cy="251852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033D"/>
                </a:solidFill>
              </a:rPr>
              <a:t>Dataset Detailed</a:t>
            </a:r>
            <a:endParaRPr>
              <a:solidFill>
                <a:srgbClr val="3D033D"/>
              </a:solidFill>
            </a:endParaRPr>
          </a:p>
        </p:txBody>
      </p:sp>
      <p:pic>
        <p:nvPicPr>
          <p:cNvPr id="236" name="Google Shape;236;p38" title="image-removebg-preview (2).png"/>
          <p:cNvPicPr preferRelativeResize="0"/>
          <p:nvPr/>
        </p:nvPicPr>
        <p:blipFill rotWithShape="1">
          <a:blip r:embed="rId3">
            <a:alphaModFix/>
          </a:blip>
          <a:srcRect b="72052" l="37900" r="38483" t="8463"/>
          <a:stretch/>
        </p:blipFill>
        <p:spPr>
          <a:xfrm>
            <a:off x="311700" y="445025"/>
            <a:ext cx="374051" cy="1920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7" name="Google Shape;237;p38"/>
          <p:cNvGraphicFramePr/>
          <p:nvPr/>
        </p:nvGraphicFramePr>
        <p:xfrm>
          <a:off x="952500" y="1227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{F886B77D-770A-48B8-90C8-4669DECA33A4}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Columns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Type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</a:rPr>
                        <a:t>t</a:t>
                      </a:r>
                      <a:r>
                        <a:rPr b="1" lang="en" sz="12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</a:rPr>
                        <a:t>eam_a_shots_average</a:t>
                      </a:r>
                      <a:endParaRPr b="1" sz="1200">
                        <a:solidFill>
                          <a:srgbClr val="202124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</a:rPr>
                        <a:t>team_a_shots_overall_TSR</a:t>
                      </a:r>
                      <a:endParaRPr b="1" sz="1200">
                        <a:solidFill>
                          <a:srgbClr val="202124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</a:rPr>
                        <a:t>team_a_ratio_shotsOnTarget_overall</a:t>
                      </a:r>
                      <a:endParaRPr b="1" sz="1200">
                        <a:solidFill>
                          <a:srgbClr val="202124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</a:rPr>
                        <a:t>team_a_ppg_dif_l6</a:t>
                      </a:r>
                      <a:endParaRPr b="1" sz="1200">
                        <a:solidFill>
                          <a:srgbClr val="202124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</a:rPr>
                        <a:t>position_a_prematch</a:t>
                      </a:r>
                      <a:endParaRPr b="1" sz="1200">
                        <a:solidFill>
                          <a:srgbClr val="202124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</a:rPr>
                        <a:t>…</a:t>
                      </a:r>
                      <a:endParaRPr b="1" sz="1200">
                        <a:solidFill>
                          <a:srgbClr val="202124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Prematch (Historical)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</a:rPr>
                        <a:t>predict_xg_overall_team_a</a:t>
                      </a:r>
                      <a:endParaRPr b="1" sz="1200">
                        <a:solidFill>
                          <a:srgbClr val="202124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</a:rPr>
                        <a:t>predict_xg_home_team_a</a:t>
                      </a:r>
                      <a:endParaRPr b="1" sz="1200">
                        <a:solidFill>
                          <a:srgbClr val="202124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</a:rPr>
                        <a:t>…</a:t>
                      </a:r>
                      <a:endParaRPr b="1" sz="1200">
                        <a:solidFill>
                          <a:srgbClr val="202124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Predictions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</a:rPr>
                        <a:t>odds_ft_1</a:t>
                      </a:r>
                      <a:endParaRPr b="1" sz="1200">
                        <a:solidFill>
                          <a:srgbClr val="202124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</a:rPr>
                        <a:t>profit_1</a:t>
                      </a:r>
                      <a:endParaRPr b="1" sz="1200">
                        <a:solidFill>
                          <a:srgbClr val="202124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</a:rPr>
                        <a:t>…</a:t>
                      </a:r>
                      <a:endParaRPr b="1" sz="1200">
                        <a:solidFill>
                          <a:srgbClr val="202124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Betting information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38" name="Google Shape;238;p38"/>
          <p:cNvSpPr txBox="1"/>
          <p:nvPr/>
        </p:nvSpPr>
        <p:spPr>
          <a:xfrm>
            <a:off x="952500" y="4471025"/>
            <a:ext cx="36213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A64D7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45</a:t>
            </a:r>
            <a:r>
              <a:rPr lang="en" sz="1800">
                <a:solidFill>
                  <a:srgbClr val="A64D7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Columns</a:t>
            </a:r>
            <a:endParaRPr sz="1800">
              <a:solidFill>
                <a:srgbClr val="A64D79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39" name="Google Shape;239;p38"/>
          <p:cNvSpPr txBox="1"/>
          <p:nvPr/>
        </p:nvSpPr>
        <p:spPr>
          <a:xfrm>
            <a:off x="4572000" y="4471025"/>
            <a:ext cx="36213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A64D7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57819</a:t>
            </a:r>
            <a:r>
              <a:rPr b="1" lang="en" sz="1800">
                <a:solidFill>
                  <a:srgbClr val="A64D7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800">
                <a:solidFill>
                  <a:srgbClr val="A64D7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Matches</a:t>
            </a:r>
            <a:endParaRPr sz="1800">
              <a:solidFill>
                <a:srgbClr val="A64D79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9"/>
          <p:cNvSpPr txBox="1"/>
          <p:nvPr>
            <p:ph idx="1" type="body"/>
          </p:nvPr>
        </p:nvSpPr>
        <p:spPr>
          <a:xfrm>
            <a:off x="0" y="1177575"/>
            <a:ext cx="4572000" cy="38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Important columns: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3D003C"/>
              </a:buClr>
              <a:buSzPts val="1200"/>
              <a:buFont typeface="Source Code Pro"/>
              <a:buChar char="○"/>
            </a:pPr>
            <a:r>
              <a:rPr b="0" lang="en" sz="12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xG vs Results</a:t>
            </a:r>
            <a:endParaRPr b="0" sz="1200">
              <a:solidFill>
                <a:srgbClr val="3D003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3D003C"/>
              </a:buClr>
              <a:buSzPts val="1200"/>
              <a:buFont typeface="Source Code Pro SemiBold"/>
              <a:buChar char="○"/>
            </a:pPr>
            <a:r>
              <a:rPr b="0" lang="en" sz="12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Total Shot Ratio vs Results</a:t>
            </a:r>
            <a:br>
              <a:rPr b="0" lang="en" sz="12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Ignored Columns: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1200"/>
              <a:buFont typeface="Source Code Pro"/>
              <a:buChar char="○"/>
            </a:pPr>
            <a:r>
              <a:rPr lang="en" sz="1200"/>
              <a:t>Betting </a:t>
            </a: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Information: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3D003C"/>
              </a:buClr>
              <a:buSzPts val="1100"/>
              <a:buFont typeface="Source Code Pro"/>
              <a:buChar char="■"/>
            </a:pPr>
            <a:r>
              <a:rPr b="0" lang="en" sz="11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</a:t>
            </a:r>
            <a:r>
              <a:rPr b="0" lang="en" sz="1100">
                <a:solidFill>
                  <a:srgbClr val="3D003C"/>
                </a:solidFill>
              </a:rPr>
              <a:t>p</a:t>
            </a:r>
            <a:r>
              <a:rPr b="0" lang="en" sz="11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rofit_1'</a:t>
            </a:r>
            <a:r>
              <a:rPr lang="en" sz="1100">
                <a:solidFill>
                  <a:srgbClr val="3D003C"/>
                </a:solidFill>
              </a:rPr>
              <a:t>, </a:t>
            </a:r>
            <a:r>
              <a:rPr b="0" lang="en" sz="11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</a:t>
            </a:r>
            <a:r>
              <a:rPr b="0" lang="en" sz="1100">
                <a:solidFill>
                  <a:srgbClr val="3D003C"/>
                </a:solidFill>
              </a:rPr>
              <a:t>p</a:t>
            </a:r>
            <a:r>
              <a:rPr b="0" lang="en" sz="11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rofit_X'</a:t>
            </a:r>
            <a:r>
              <a:rPr lang="en" sz="1100">
                <a:solidFill>
                  <a:srgbClr val="3D003C"/>
                </a:solidFill>
              </a:rPr>
              <a:t>, </a:t>
            </a:r>
            <a:r>
              <a:rPr b="0" lang="en" sz="11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</a:t>
            </a:r>
            <a:r>
              <a:rPr b="0" lang="en" sz="1100">
                <a:solidFill>
                  <a:srgbClr val="3D003C"/>
                </a:solidFill>
              </a:rPr>
              <a:t>p</a:t>
            </a:r>
            <a:r>
              <a:rPr b="0" lang="en" sz="11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rofit_2'</a:t>
            </a:r>
            <a:endParaRPr b="0" sz="1100">
              <a:solidFill>
                <a:srgbClr val="3D003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■"/>
            </a:pPr>
            <a:r>
              <a:rPr b="0" lang="en" sz="11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Profit metric was used inst</a:t>
            </a:r>
            <a:r>
              <a:rPr b="0" lang="en" sz="12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ead</a:t>
            </a:r>
            <a:endParaRPr b="0" sz="1200">
              <a:solidFill>
                <a:srgbClr val="3D003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3D003C"/>
              </a:buClr>
              <a:buSzPts val="1100"/>
              <a:buChar char="■"/>
            </a:pPr>
            <a:r>
              <a:rPr b="0" lang="en" sz="1100">
                <a:solidFill>
                  <a:srgbClr val="3D003C"/>
                </a:solidFill>
              </a:rPr>
              <a:t>'odds_ft_1'</a:t>
            </a:r>
            <a:r>
              <a:rPr lang="en" sz="1100">
                <a:solidFill>
                  <a:srgbClr val="3D003C"/>
                </a:solidFill>
              </a:rPr>
              <a:t>, </a:t>
            </a:r>
            <a:r>
              <a:rPr b="0" lang="en" sz="1100">
                <a:solidFill>
                  <a:srgbClr val="3D003C"/>
                </a:solidFill>
              </a:rPr>
              <a:t>'odds_ft_X'</a:t>
            </a:r>
            <a:r>
              <a:rPr lang="en" sz="1100">
                <a:solidFill>
                  <a:srgbClr val="3D003C"/>
                </a:solidFill>
              </a:rPr>
              <a:t>,</a:t>
            </a:r>
            <a:r>
              <a:rPr b="0" lang="en" sz="1100">
                <a:solidFill>
                  <a:srgbClr val="3D003C"/>
                </a:solidFill>
              </a:rPr>
              <a:t>'odds_ft_2'</a:t>
            </a:r>
            <a:br>
              <a:rPr b="0" lang="en" sz="12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endParaRPr b="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1200"/>
              <a:buFont typeface="Source Code Pro"/>
              <a:buChar char="○"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Redundant Features:</a:t>
            </a:r>
            <a:endParaRPr b="0"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003C"/>
              </a:buClr>
              <a:buSzPts val="1100"/>
              <a:buFont typeface="Source Code Pro"/>
              <a:buChar char="■"/>
            </a:pPr>
            <a:r>
              <a:rPr b="0" lang="en" sz="11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'team_a_ratio_shotsOnTarget_l6'</a:t>
            </a:r>
            <a:endParaRPr sz="1100">
              <a:solidFill>
                <a:srgbClr val="3D003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003C"/>
              </a:buClr>
              <a:buSzPts val="1100"/>
              <a:buFont typeface="Source Code Pro"/>
              <a:buChar char="■"/>
            </a:pPr>
            <a:r>
              <a:rPr b="0" lang="en" sz="11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'team_a_ratio_shotsOnTarget_l4'</a:t>
            </a:r>
            <a:endParaRPr b="0" sz="1100">
              <a:solidFill>
                <a:srgbClr val="3D003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003C"/>
              </a:buClr>
              <a:buSzPts val="1100"/>
              <a:buChar char="■"/>
            </a:pPr>
            <a:r>
              <a:rPr b="0" lang="en" sz="1100">
                <a:solidFill>
                  <a:srgbClr val="3D003C"/>
                </a:solidFill>
              </a:rPr>
              <a:t>'team_b_ratio_shotsOnTarget_l6'</a:t>
            </a:r>
            <a:endParaRPr b="0" sz="1100">
              <a:solidFill>
                <a:srgbClr val="3D003C"/>
              </a:solidFill>
            </a:endParaRPr>
          </a:p>
          <a:p>
            <a: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003C"/>
              </a:buClr>
              <a:buSzPts val="1100"/>
              <a:buChar char="■"/>
            </a:pPr>
            <a:r>
              <a:rPr b="0" lang="en" sz="1100">
                <a:solidFill>
                  <a:srgbClr val="3D003C"/>
                </a:solidFill>
              </a:rPr>
              <a:t>'team_b_ratio_shotsOnTarget_l4'</a:t>
            </a:r>
            <a:endParaRPr b="0" sz="1100">
              <a:solidFill>
                <a:srgbClr val="3D003C"/>
              </a:solidFill>
            </a:endParaRPr>
          </a:p>
          <a:p>
            <a: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003C"/>
              </a:buClr>
              <a:buSzPts val="1100"/>
              <a:buFont typeface="Source Code Pro"/>
              <a:buChar char="■"/>
            </a:pPr>
            <a:r>
              <a:rPr lang="en" sz="11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Already correlated with </a:t>
            </a:r>
            <a:r>
              <a:rPr b="1" lang="en" sz="11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TSR</a:t>
            </a:r>
            <a:r>
              <a:rPr lang="en" sz="11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!</a:t>
            </a:r>
            <a:endParaRPr sz="1100">
              <a:solidFill>
                <a:srgbClr val="3D003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45" name="Google Shape;2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2312" y="1356375"/>
            <a:ext cx="4621691" cy="299404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9"/>
          <p:cNvSpPr/>
          <p:nvPr/>
        </p:nvSpPr>
        <p:spPr>
          <a:xfrm>
            <a:off x="8076733" y="2062003"/>
            <a:ext cx="432600" cy="543000"/>
          </a:xfrm>
          <a:prstGeom prst="ellipse">
            <a:avLst/>
          </a:prstGeom>
          <a:noFill/>
          <a:ln cap="flat" cmpd="sng" w="19050">
            <a:solidFill>
              <a:srgbClr val="360D3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47" name="Google Shape;247;p39"/>
          <p:cNvSpPr/>
          <p:nvPr/>
        </p:nvSpPr>
        <p:spPr>
          <a:xfrm>
            <a:off x="8093864" y="3045795"/>
            <a:ext cx="398400" cy="422400"/>
          </a:xfrm>
          <a:prstGeom prst="ellipse">
            <a:avLst/>
          </a:prstGeom>
          <a:noFill/>
          <a:ln cap="flat" cmpd="sng" w="19050">
            <a:solidFill>
              <a:srgbClr val="360D3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248" name="Google Shape;248;p39"/>
          <p:cNvCxnSpPr>
            <a:stCxn id="246" idx="2"/>
          </p:cNvCxnSpPr>
          <p:nvPr/>
        </p:nvCxnSpPr>
        <p:spPr>
          <a:xfrm rot="10800000">
            <a:off x="2912533" y="1597003"/>
            <a:ext cx="5164200" cy="736500"/>
          </a:xfrm>
          <a:prstGeom prst="straightConnector1">
            <a:avLst/>
          </a:prstGeom>
          <a:noFill/>
          <a:ln cap="flat" cmpd="sng" w="9525">
            <a:solidFill>
              <a:srgbClr val="360D3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" name="Google Shape;249;p39"/>
          <p:cNvCxnSpPr>
            <a:stCxn id="247" idx="2"/>
          </p:cNvCxnSpPr>
          <p:nvPr/>
        </p:nvCxnSpPr>
        <p:spPr>
          <a:xfrm rot="10800000">
            <a:off x="2787164" y="1971195"/>
            <a:ext cx="5306700" cy="1285800"/>
          </a:xfrm>
          <a:prstGeom prst="straightConnector1">
            <a:avLst/>
          </a:prstGeom>
          <a:noFill/>
          <a:ln cap="flat" cmpd="sng" w="9525">
            <a:solidFill>
              <a:srgbClr val="360D3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0" name="Google Shape;25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033D"/>
                </a:solidFill>
              </a:rPr>
              <a:t>Analyzing the columns</a:t>
            </a:r>
            <a:endParaRPr>
              <a:solidFill>
                <a:srgbClr val="3D033D"/>
              </a:solidFill>
            </a:endParaRPr>
          </a:p>
        </p:txBody>
      </p:sp>
      <p:pic>
        <p:nvPicPr>
          <p:cNvPr id="251" name="Google Shape;251;p39" title="image-removebg-preview (2).png"/>
          <p:cNvPicPr preferRelativeResize="0"/>
          <p:nvPr/>
        </p:nvPicPr>
        <p:blipFill rotWithShape="1">
          <a:blip r:embed="rId4">
            <a:alphaModFix/>
          </a:blip>
          <a:srcRect b="72052" l="37900" r="38483" t="8463"/>
          <a:stretch/>
        </p:blipFill>
        <p:spPr>
          <a:xfrm>
            <a:off x="311700" y="445025"/>
            <a:ext cx="374051" cy="19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0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528891" y="1017725"/>
            <a:ext cx="3126459" cy="3966550"/>
          </a:xfrm>
          <a:prstGeom prst="rect">
            <a:avLst/>
          </a:prstGeom>
          <a:noFill/>
          <a:ln cap="flat" cmpd="sng" w="28575">
            <a:solidFill>
              <a:srgbClr val="4BD5C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7" name="Google Shape;25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033D"/>
                </a:solidFill>
              </a:rPr>
              <a:t>Model Description</a:t>
            </a:r>
            <a:endParaRPr>
              <a:solidFill>
                <a:srgbClr val="3D033D"/>
              </a:solidFill>
            </a:endParaRPr>
          </a:p>
        </p:txBody>
      </p:sp>
      <p:pic>
        <p:nvPicPr>
          <p:cNvPr id="258" name="Google Shape;258;p40" title="image-removebg-preview (2).png"/>
          <p:cNvPicPr preferRelativeResize="0"/>
          <p:nvPr/>
        </p:nvPicPr>
        <p:blipFill rotWithShape="1">
          <a:blip r:embed="rId4">
            <a:alphaModFix/>
          </a:blip>
          <a:srcRect b="72052" l="37900" r="38483" t="8463"/>
          <a:stretch/>
        </p:blipFill>
        <p:spPr>
          <a:xfrm>
            <a:off x="311700" y="445025"/>
            <a:ext cx="374051" cy="192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40"/>
          <p:cNvGrpSpPr/>
          <p:nvPr/>
        </p:nvGrpSpPr>
        <p:grpSpPr>
          <a:xfrm>
            <a:off x="7738248" y="3267789"/>
            <a:ext cx="1406106" cy="1875543"/>
            <a:chOff x="7046900" y="2624979"/>
            <a:chExt cx="2097101" cy="2518521"/>
          </a:xfrm>
        </p:grpSpPr>
        <p:pic>
          <p:nvPicPr>
            <p:cNvPr id="260" name="Google Shape;260;p40" title="image-removebg-preview (6).png"/>
            <p:cNvPicPr preferRelativeResize="0"/>
            <p:nvPr/>
          </p:nvPicPr>
          <p:blipFill rotWithShape="1">
            <a:blip r:embed="rId5">
              <a:alphaModFix/>
            </a:blip>
            <a:srcRect b="0" l="6287" r="46828" t="0"/>
            <a:stretch/>
          </p:blipFill>
          <p:spPr>
            <a:xfrm>
              <a:off x="7606850" y="3297450"/>
              <a:ext cx="1537150" cy="184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40" title="image-removebg-preview (6).png"/>
            <p:cNvPicPr preferRelativeResize="0"/>
            <p:nvPr/>
          </p:nvPicPr>
          <p:blipFill rotWithShape="1">
            <a:blip r:embed="rId5">
              <a:alphaModFix/>
            </a:blip>
            <a:srcRect b="0" l="6287" r="46828" t="0"/>
            <a:stretch/>
          </p:blipFill>
          <p:spPr>
            <a:xfrm>
              <a:off x="8035725" y="3812500"/>
              <a:ext cx="1108276" cy="13309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40" title="image-removebg-preview (6).png"/>
            <p:cNvPicPr preferRelativeResize="0"/>
            <p:nvPr/>
          </p:nvPicPr>
          <p:blipFill rotWithShape="1">
            <a:blip r:embed="rId5">
              <a:alphaModFix/>
            </a:blip>
            <a:srcRect b="0" l="6287" r="46828" t="0"/>
            <a:stretch/>
          </p:blipFill>
          <p:spPr>
            <a:xfrm>
              <a:off x="7046900" y="2624979"/>
              <a:ext cx="2097101" cy="25185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3" name="Google Shape;263;p40" title="Untitled drawing.png"/>
          <p:cNvPicPr preferRelativeResize="0"/>
          <p:nvPr/>
        </p:nvPicPr>
        <p:blipFill rotWithShape="1">
          <a:blip r:embed="rId6">
            <a:alphaModFix/>
          </a:blip>
          <a:srcRect b="13171" l="13275" r="8909" t="0"/>
          <a:stretch/>
        </p:blipFill>
        <p:spPr>
          <a:xfrm>
            <a:off x="685750" y="1492326"/>
            <a:ext cx="3605750" cy="301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033D"/>
                </a:solidFill>
              </a:rPr>
              <a:t>Our Algorithm</a:t>
            </a:r>
            <a:endParaRPr>
              <a:solidFill>
                <a:srgbClr val="3D033D"/>
              </a:solidFill>
            </a:endParaRPr>
          </a:p>
        </p:txBody>
      </p:sp>
      <p:sp>
        <p:nvSpPr>
          <p:cNvPr id="269" name="Google Shape;269;p41"/>
          <p:cNvSpPr txBox="1"/>
          <p:nvPr>
            <p:ph idx="1" type="body"/>
          </p:nvPr>
        </p:nvSpPr>
        <p:spPr>
          <a:xfrm>
            <a:off x="311700" y="914175"/>
            <a:ext cx="4936800" cy="42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Feedforward Network</a:t>
            </a:r>
            <a:endParaRPr sz="1400"/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b="0" lang="en" sz="1200"/>
              <a:t>Input: </a:t>
            </a:r>
            <a:r>
              <a:rPr b="0" lang="en" sz="1200">
                <a:solidFill>
                  <a:srgbClr val="3D033D"/>
                </a:solidFill>
              </a:rPr>
              <a:t>35 features</a:t>
            </a:r>
            <a:endParaRPr b="0" sz="1200">
              <a:solidFill>
                <a:srgbClr val="3D033D"/>
              </a:solidFill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b="0" lang="en" sz="1200"/>
              <a:t>Layer</a:t>
            </a:r>
            <a:r>
              <a:rPr lang="en" sz="1200"/>
              <a:t> 1: </a:t>
            </a:r>
            <a:r>
              <a:rPr b="1" lang="en" sz="12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64 </a:t>
            </a:r>
            <a:r>
              <a:rPr b="0" lang="en" sz="1200">
                <a:solidFill>
                  <a:srgbClr val="3D033D"/>
                </a:solidFill>
              </a:rPr>
              <a:t>Neurons</a:t>
            </a:r>
            <a:endParaRPr b="0" sz="1200">
              <a:solidFill>
                <a:srgbClr val="3D033D"/>
              </a:solidFill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Font typeface="Source Code Pro"/>
              <a:buChar char="○"/>
            </a:pPr>
            <a:r>
              <a:rPr b="0" lang="en" sz="1200"/>
              <a:t>Layer</a:t>
            </a:r>
            <a:r>
              <a:rPr lang="en" sz="1200"/>
              <a:t> 2, 3: </a:t>
            </a:r>
            <a:r>
              <a:rPr lang="en" sz="1200">
                <a:solidFill>
                  <a:srgbClr val="3D003C"/>
                </a:solidFill>
              </a:rPr>
              <a:t>32 </a:t>
            </a:r>
            <a:r>
              <a:rPr b="0" lang="en" sz="1200">
                <a:solidFill>
                  <a:srgbClr val="3D003C"/>
                </a:solidFill>
              </a:rPr>
              <a:t>Neurons</a:t>
            </a:r>
            <a:endParaRPr b="0" sz="1200">
              <a:solidFill>
                <a:srgbClr val="3D003C"/>
              </a:solidFill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b="0" lang="en" sz="1200"/>
              <a:t>Layer</a:t>
            </a:r>
            <a:r>
              <a:rPr lang="en" sz="1200"/>
              <a:t> 4, 5: </a:t>
            </a:r>
            <a:r>
              <a:rPr lang="en" sz="1200">
                <a:solidFill>
                  <a:srgbClr val="3D003C"/>
                </a:solidFill>
              </a:rPr>
              <a:t>16 </a:t>
            </a:r>
            <a:r>
              <a:rPr b="0" lang="en" sz="1200">
                <a:solidFill>
                  <a:srgbClr val="3D003C"/>
                </a:solidFill>
              </a:rPr>
              <a:t>Neurons</a:t>
            </a:r>
            <a:endParaRPr b="0" sz="1200">
              <a:solidFill>
                <a:srgbClr val="3D003C"/>
              </a:solidFill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 sz="1200"/>
              <a:t>Output </a:t>
            </a:r>
            <a:r>
              <a:rPr b="0" lang="en" sz="1200"/>
              <a:t>layer: </a:t>
            </a:r>
            <a:r>
              <a:rPr lang="en" sz="1200">
                <a:solidFill>
                  <a:srgbClr val="3D033D"/>
                </a:solidFill>
              </a:rPr>
              <a:t>3 </a:t>
            </a:r>
            <a:r>
              <a:rPr b="0" lang="en" sz="1200">
                <a:solidFill>
                  <a:srgbClr val="3D033D"/>
                </a:solidFill>
              </a:rPr>
              <a:t>Neurons</a:t>
            </a:r>
            <a:br>
              <a:rPr b="0" lang="en" sz="1200">
                <a:solidFill>
                  <a:srgbClr val="3D033D"/>
                </a:solidFill>
              </a:rPr>
            </a:br>
            <a:endParaRPr b="0" sz="1200">
              <a:solidFill>
                <a:srgbClr val="3D033D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All layers</a:t>
            </a:r>
            <a:endParaRPr sz="1400"/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b="0" lang="en" sz="1200"/>
              <a:t>L2 Regularization</a:t>
            </a:r>
            <a:r>
              <a:rPr lang="en" sz="1200"/>
              <a:t>: </a:t>
            </a:r>
            <a:r>
              <a:rPr lang="en" sz="1200">
                <a:solidFill>
                  <a:srgbClr val="3D033D"/>
                </a:solidFill>
              </a:rPr>
              <a:t>0.2 </a:t>
            </a:r>
            <a:r>
              <a:rPr b="0" lang="en" sz="1200">
                <a:solidFill>
                  <a:srgbClr val="3D033D"/>
                </a:solidFill>
              </a:rPr>
              <a:t>Factor</a:t>
            </a:r>
            <a:endParaRPr b="0" sz="1200">
              <a:solidFill>
                <a:srgbClr val="3D033D"/>
              </a:solidFill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b="0" lang="en" sz="1200"/>
              <a:t>Batch Normalization</a:t>
            </a:r>
            <a:endParaRPr b="0" sz="1200"/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b="0" lang="en" sz="1200"/>
              <a:t>Leaky ReLU</a:t>
            </a:r>
            <a:r>
              <a:rPr lang="en" sz="1200"/>
              <a:t>: </a:t>
            </a:r>
            <a:r>
              <a:rPr lang="en" sz="1200">
                <a:solidFill>
                  <a:srgbClr val="3D033D"/>
                </a:solidFill>
              </a:rPr>
              <a:t>-0.01 </a:t>
            </a:r>
            <a:r>
              <a:rPr b="0" lang="en" sz="1200">
                <a:solidFill>
                  <a:srgbClr val="3D033D"/>
                </a:solidFill>
              </a:rPr>
              <a:t>slope</a:t>
            </a:r>
            <a:endParaRPr b="0" sz="1200">
              <a:solidFill>
                <a:srgbClr val="3D033D"/>
              </a:solidFill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b="0" lang="en" sz="1200"/>
              <a:t>Dropout</a:t>
            </a:r>
            <a:r>
              <a:rPr lang="en" sz="1200"/>
              <a:t>: </a:t>
            </a:r>
            <a:r>
              <a:rPr lang="en" sz="1200">
                <a:solidFill>
                  <a:srgbClr val="3D033D"/>
                </a:solidFill>
              </a:rPr>
              <a:t>0.2 </a:t>
            </a:r>
            <a:r>
              <a:rPr b="0" lang="en" sz="1200">
                <a:solidFill>
                  <a:srgbClr val="3D033D"/>
                </a:solidFill>
              </a:rPr>
              <a:t>rate</a:t>
            </a:r>
            <a:endParaRPr b="0" sz="1200">
              <a:solidFill>
                <a:srgbClr val="3D033D"/>
              </a:solidFill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1000"/>
              </a:spcAft>
              <a:buSzPts val="1200"/>
              <a:buChar char="○"/>
            </a:pPr>
            <a:r>
              <a:rPr b="0" lang="en" sz="1200"/>
              <a:t>Balanced class weights for </a:t>
            </a:r>
            <a:r>
              <a:rPr lang="en" sz="1200">
                <a:solidFill>
                  <a:srgbClr val="3D003C"/>
                </a:solidFill>
              </a:rPr>
              <a:t>Draw</a:t>
            </a:r>
            <a:r>
              <a:rPr b="0" lang="en" sz="1200">
                <a:solidFill>
                  <a:srgbClr val="3D003C"/>
                </a:solidFill>
              </a:rPr>
              <a:t> </a:t>
            </a:r>
            <a:r>
              <a:rPr b="0" lang="en" sz="1200">
                <a:solidFill>
                  <a:srgbClr val="A64D79"/>
                </a:solidFill>
              </a:rPr>
              <a:t>&amp;</a:t>
            </a:r>
            <a:r>
              <a:rPr b="0" lang="en" sz="1200">
                <a:solidFill>
                  <a:srgbClr val="3D003C"/>
                </a:solidFill>
              </a:rPr>
              <a:t> </a:t>
            </a:r>
            <a:r>
              <a:rPr lang="en" sz="1200">
                <a:solidFill>
                  <a:srgbClr val="3D003C"/>
                </a:solidFill>
              </a:rPr>
              <a:t>AwayWin</a:t>
            </a:r>
            <a:r>
              <a:rPr b="0" lang="en" sz="1200">
                <a:solidFill>
                  <a:srgbClr val="3D003C"/>
                </a:solidFill>
              </a:rPr>
              <a:t> </a:t>
            </a:r>
            <a:endParaRPr b="0" sz="1200">
              <a:solidFill>
                <a:srgbClr val="3D003C"/>
              </a:solidFill>
            </a:endParaRPr>
          </a:p>
        </p:txBody>
      </p:sp>
      <p:pic>
        <p:nvPicPr>
          <p:cNvPr id="270" name="Google Shape;270;p41" title="image-removebg-preview (2).png"/>
          <p:cNvPicPr preferRelativeResize="0"/>
          <p:nvPr/>
        </p:nvPicPr>
        <p:blipFill rotWithShape="1">
          <a:blip r:embed="rId3">
            <a:alphaModFix/>
          </a:blip>
          <a:srcRect b="72052" l="37900" r="38483" t="8463"/>
          <a:stretch/>
        </p:blipFill>
        <p:spPr>
          <a:xfrm>
            <a:off x="311700" y="445025"/>
            <a:ext cx="374051" cy="19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1"/>
          <p:cNvSpPr txBox="1"/>
          <p:nvPr/>
        </p:nvSpPr>
        <p:spPr>
          <a:xfrm>
            <a:off x="5098100" y="914175"/>
            <a:ext cx="3586500" cy="1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1400"/>
              <a:buFont typeface="Source Code Pro"/>
              <a:buChar char="●"/>
            </a:pPr>
            <a:r>
              <a:rPr b="1" lang="en">
                <a:solidFill>
                  <a:srgbClr val="A64D7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Adam Optimizer</a:t>
            </a:r>
            <a:endParaRPr b="1">
              <a:solidFill>
                <a:srgbClr val="A64D79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rgbClr val="A64D79"/>
              </a:buClr>
              <a:buSzPts val="1200"/>
              <a:buFont typeface="Source Code Pro"/>
              <a:buChar char="○"/>
            </a:pPr>
            <a:r>
              <a:rPr lang="en" sz="1200">
                <a:solidFill>
                  <a:srgbClr val="A64D7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Adaptive learning rate </a:t>
            </a:r>
            <a:endParaRPr sz="1200">
              <a:solidFill>
                <a:srgbClr val="A64D79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2" marL="1371600" rtl="0" algn="l">
              <a:spcBef>
                <a:spcPts val="1000"/>
              </a:spcBef>
              <a:spcAft>
                <a:spcPts val="0"/>
              </a:spcAft>
              <a:buClr>
                <a:srgbClr val="3D003C"/>
              </a:buClr>
              <a:buSzPts val="1100"/>
              <a:buFont typeface="Source Code Pro"/>
              <a:buChar char="■"/>
            </a:pPr>
            <a:r>
              <a:rPr b="1" lang="en" sz="11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0.1 </a:t>
            </a:r>
            <a:r>
              <a:rPr lang="en" sz="1100">
                <a:solidFill>
                  <a:srgbClr val="3D003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reduction factor</a:t>
            </a:r>
            <a:endParaRPr sz="1100">
              <a:solidFill>
                <a:srgbClr val="3D003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2" marL="1371600" rtl="0" algn="l">
              <a:spcBef>
                <a:spcPts val="1000"/>
              </a:spcBef>
              <a:spcAft>
                <a:spcPts val="1000"/>
              </a:spcAft>
              <a:buClr>
                <a:srgbClr val="3D033D"/>
              </a:buClr>
              <a:buSzPts val="1100"/>
              <a:buFont typeface="Source Code Pro"/>
              <a:buChar char="■"/>
            </a:pPr>
            <a:r>
              <a:rPr b="1" lang="en" sz="11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 </a:t>
            </a:r>
            <a:r>
              <a:rPr lang="en" sz="11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epoch patience factor</a:t>
            </a:r>
            <a:endParaRPr sz="1100">
              <a:solidFill>
                <a:srgbClr val="3D033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72" name="Google Shape;27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500" y="2788775"/>
            <a:ext cx="3141700" cy="209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033D"/>
                </a:solidFill>
              </a:rPr>
              <a:t>Testing and Training</a:t>
            </a:r>
            <a:endParaRPr>
              <a:solidFill>
                <a:srgbClr val="3D033D"/>
              </a:solidFill>
            </a:endParaRPr>
          </a:p>
        </p:txBody>
      </p:sp>
      <p:sp>
        <p:nvSpPr>
          <p:cNvPr id="278" name="Google Shape;278;p42"/>
          <p:cNvSpPr txBox="1"/>
          <p:nvPr>
            <p:ph idx="1" type="body"/>
          </p:nvPr>
        </p:nvSpPr>
        <p:spPr>
          <a:xfrm>
            <a:off x="311700" y="1152475"/>
            <a:ext cx="62142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Blind test split: </a:t>
            </a:r>
            <a:r>
              <a:rPr lang="en" sz="1400">
                <a:solidFill>
                  <a:srgbClr val="3D033D"/>
                </a:solidFill>
              </a:rPr>
              <a:t>20%</a:t>
            </a:r>
            <a:r>
              <a:rPr b="0" lang="en" sz="1400">
                <a:solidFill>
                  <a:srgbClr val="3D033D"/>
                </a:solidFill>
              </a:rPr>
              <a:t> reserved for blind test</a:t>
            </a:r>
            <a:endParaRPr b="0" sz="1400">
              <a:solidFill>
                <a:srgbClr val="3D033D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training data is further split:</a:t>
            </a:r>
            <a:endParaRPr sz="1400"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5</a:t>
            </a:r>
            <a:r>
              <a:rPr b="0" lang="en"/>
              <a:t>-Fold Cross Validation</a:t>
            </a:r>
            <a:endParaRPr b="0"/>
          </a:p>
          <a:p>
            <a:pPr indent="-304800" lvl="2" marL="1371600" rtl="0" algn="l">
              <a:spcBef>
                <a:spcPts val="1000"/>
              </a:spcBef>
              <a:spcAft>
                <a:spcPts val="0"/>
              </a:spcAft>
              <a:buClr>
                <a:srgbClr val="3D033D"/>
              </a:buClr>
              <a:buSzPts val="1200"/>
              <a:buChar char="■"/>
            </a:pPr>
            <a:r>
              <a:rPr lang="en" sz="1200">
                <a:solidFill>
                  <a:srgbClr val="3D033D"/>
                </a:solidFill>
              </a:rPr>
              <a:t>70% </a:t>
            </a:r>
            <a:r>
              <a:rPr b="0" lang="en" sz="1200">
                <a:solidFill>
                  <a:srgbClr val="3D033D"/>
                </a:solidFill>
              </a:rPr>
              <a:t>Training on Cross Validation</a:t>
            </a:r>
            <a:endParaRPr b="0" sz="1200">
              <a:solidFill>
                <a:srgbClr val="3D033D"/>
              </a:solidFill>
            </a:endParaRPr>
          </a:p>
          <a:p>
            <a:pPr indent="-304800" lvl="2" marL="1371600" rtl="0" algn="l">
              <a:spcBef>
                <a:spcPts val="1000"/>
              </a:spcBef>
              <a:spcAft>
                <a:spcPts val="0"/>
              </a:spcAft>
              <a:buClr>
                <a:srgbClr val="3D033D"/>
              </a:buClr>
              <a:buSzPts val="1200"/>
              <a:buChar char="■"/>
            </a:pPr>
            <a:r>
              <a:rPr lang="en" sz="1200">
                <a:solidFill>
                  <a:srgbClr val="3D033D"/>
                </a:solidFill>
              </a:rPr>
              <a:t>10% </a:t>
            </a:r>
            <a:r>
              <a:rPr b="0" lang="en" sz="1200">
                <a:solidFill>
                  <a:srgbClr val="3D033D"/>
                </a:solidFill>
              </a:rPr>
              <a:t>Validation</a:t>
            </a:r>
            <a:endParaRPr b="0" sz="1200">
              <a:solidFill>
                <a:srgbClr val="3D033D"/>
              </a:solidFill>
            </a:endParaRPr>
          </a:p>
          <a:p>
            <a:pPr indent="-304800" lvl="2" marL="1371600" rtl="0" algn="l">
              <a:spcBef>
                <a:spcPts val="1000"/>
              </a:spcBef>
              <a:spcAft>
                <a:spcPts val="0"/>
              </a:spcAft>
              <a:buClr>
                <a:srgbClr val="3D033D"/>
              </a:buClr>
              <a:buSzPts val="1200"/>
              <a:buChar char="■"/>
            </a:pPr>
            <a:r>
              <a:rPr lang="en" sz="1200">
                <a:solidFill>
                  <a:srgbClr val="3D033D"/>
                </a:solidFill>
              </a:rPr>
              <a:t>20% </a:t>
            </a:r>
            <a:r>
              <a:rPr b="0" lang="en" sz="1200">
                <a:solidFill>
                  <a:srgbClr val="3D033D"/>
                </a:solidFill>
              </a:rPr>
              <a:t>Testing</a:t>
            </a:r>
            <a:endParaRPr b="0" sz="1200">
              <a:solidFill>
                <a:srgbClr val="3D033D"/>
              </a:solidFill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b="0" lang="en"/>
              <a:t>Final Validation</a:t>
            </a:r>
            <a:endParaRPr b="0"/>
          </a:p>
          <a:p>
            <a:pPr indent="-304800" lvl="2" marL="1371600" rtl="0" algn="l">
              <a:spcBef>
                <a:spcPts val="1000"/>
              </a:spcBef>
              <a:spcAft>
                <a:spcPts val="0"/>
              </a:spcAft>
              <a:buClr>
                <a:srgbClr val="3D033D"/>
              </a:buClr>
              <a:buSzPts val="1200"/>
              <a:buChar char="■"/>
            </a:pPr>
            <a:r>
              <a:rPr lang="en" sz="1200">
                <a:solidFill>
                  <a:srgbClr val="3D033D"/>
                </a:solidFill>
              </a:rPr>
              <a:t>90% </a:t>
            </a:r>
            <a:r>
              <a:rPr b="0" lang="en" sz="1200">
                <a:solidFill>
                  <a:srgbClr val="3D033D"/>
                </a:solidFill>
              </a:rPr>
              <a:t>Training</a:t>
            </a:r>
            <a:endParaRPr b="0" sz="1200">
              <a:solidFill>
                <a:srgbClr val="3D033D"/>
              </a:solidFill>
            </a:endParaRPr>
          </a:p>
          <a:p>
            <a:pPr indent="-304800" lvl="2" marL="1371600" rtl="0" algn="l">
              <a:spcBef>
                <a:spcPts val="1000"/>
              </a:spcBef>
              <a:spcAft>
                <a:spcPts val="0"/>
              </a:spcAft>
              <a:buClr>
                <a:srgbClr val="3D033D"/>
              </a:buClr>
              <a:buSzPts val="1200"/>
              <a:buChar char="■"/>
            </a:pPr>
            <a:r>
              <a:rPr lang="en" sz="1200">
                <a:solidFill>
                  <a:srgbClr val="3D033D"/>
                </a:solidFill>
              </a:rPr>
              <a:t>10% </a:t>
            </a:r>
            <a:r>
              <a:rPr b="0" lang="en" sz="1200">
                <a:solidFill>
                  <a:srgbClr val="3D033D"/>
                </a:solidFill>
              </a:rPr>
              <a:t>Validation</a:t>
            </a:r>
            <a:endParaRPr b="0" sz="1200">
              <a:solidFill>
                <a:srgbClr val="3D033D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Training Parameters</a:t>
            </a:r>
            <a:endParaRPr sz="1400"/>
          </a:p>
          <a:p>
            <a:pPr indent="-307975" lvl="1" marL="914400" rtl="0" algn="l">
              <a:spcBef>
                <a:spcPts val="1000"/>
              </a:spcBef>
              <a:spcAft>
                <a:spcPts val="0"/>
              </a:spcAft>
              <a:buClr>
                <a:srgbClr val="3D033D"/>
              </a:buClr>
              <a:buSzPts val="1250"/>
              <a:buChar char="○"/>
            </a:pPr>
            <a:r>
              <a:rPr lang="en" sz="1250">
                <a:solidFill>
                  <a:srgbClr val="3D033D"/>
                </a:solidFill>
              </a:rPr>
              <a:t>50 </a:t>
            </a:r>
            <a:r>
              <a:rPr b="0" lang="en" sz="1250">
                <a:solidFill>
                  <a:srgbClr val="3D033D"/>
                </a:solidFill>
              </a:rPr>
              <a:t>Epochs</a:t>
            </a:r>
            <a:endParaRPr b="0" sz="1250">
              <a:solidFill>
                <a:srgbClr val="3D033D"/>
              </a:solidFill>
            </a:endParaRPr>
          </a:p>
          <a:p>
            <a:pPr indent="-307975" lvl="1" marL="914400" rtl="0" algn="l">
              <a:spcBef>
                <a:spcPts val="1000"/>
              </a:spcBef>
              <a:spcAft>
                <a:spcPts val="1000"/>
              </a:spcAft>
              <a:buClr>
                <a:srgbClr val="3D033D"/>
              </a:buClr>
              <a:buSzPts val="1250"/>
              <a:buChar char="○"/>
            </a:pPr>
            <a:r>
              <a:rPr lang="en" sz="1250">
                <a:solidFill>
                  <a:srgbClr val="3D033D"/>
                </a:solidFill>
              </a:rPr>
              <a:t>32 </a:t>
            </a:r>
            <a:r>
              <a:rPr b="0" lang="en" sz="1250">
                <a:solidFill>
                  <a:srgbClr val="3D033D"/>
                </a:solidFill>
              </a:rPr>
              <a:t>Batch Size</a:t>
            </a:r>
            <a:endParaRPr b="0" sz="1250">
              <a:solidFill>
                <a:srgbClr val="3D033D"/>
              </a:solidFill>
            </a:endParaRPr>
          </a:p>
        </p:txBody>
      </p:sp>
      <p:pic>
        <p:nvPicPr>
          <p:cNvPr id="279" name="Google Shape;279;p42" title="image-removebg-preview (2).png"/>
          <p:cNvPicPr preferRelativeResize="0"/>
          <p:nvPr/>
        </p:nvPicPr>
        <p:blipFill rotWithShape="1">
          <a:blip r:embed="rId3">
            <a:alphaModFix/>
          </a:blip>
          <a:srcRect b="72052" l="37900" r="38483" t="8463"/>
          <a:stretch/>
        </p:blipFill>
        <p:spPr>
          <a:xfrm>
            <a:off x="311700" y="445025"/>
            <a:ext cx="374051" cy="19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2" title="k663j6bq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3375" y="1819000"/>
            <a:ext cx="3098925" cy="214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/>
          <p:nvPr>
            <p:ph type="title"/>
          </p:nvPr>
        </p:nvSpPr>
        <p:spPr>
          <a:xfrm>
            <a:off x="311700" y="2021538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Numerical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Results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86" name="Google Shape;286;p43"/>
          <p:cNvPicPr preferRelativeResize="0"/>
          <p:nvPr/>
        </p:nvPicPr>
        <p:blipFill rotWithShape="1">
          <a:blip r:embed="rId3">
            <a:alphaModFix/>
          </a:blip>
          <a:srcRect b="0" l="0" r="63567" t="0"/>
          <a:stretch/>
        </p:blipFill>
        <p:spPr>
          <a:xfrm>
            <a:off x="1731913" y="1773196"/>
            <a:ext cx="1108287" cy="13384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7" name="Google Shape;287;p43"/>
          <p:cNvGrpSpPr/>
          <p:nvPr/>
        </p:nvGrpSpPr>
        <p:grpSpPr>
          <a:xfrm>
            <a:off x="7046900" y="2624979"/>
            <a:ext cx="2097101" cy="2518521"/>
            <a:chOff x="7046900" y="2624979"/>
            <a:chExt cx="2097101" cy="2518521"/>
          </a:xfrm>
        </p:grpSpPr>
        <p:pic>
          <p:nvPicPr>
            <p:cNvPr id="288" name="Google Shape;288;p43" title="image-removebg-preview (6).png"/>
            <p:cNvPicPr preferRelativeResize="0"/>
            <p:nvPr/>
          </p:nvPicPr>
          <p:blipFill rotWithShape="1">
            <a:blip r:embed="rId4">
              <a:alphaModFix/>
            </a:blip>
            <a:srcRect b="0" l="6287" r="46828" t="0"/>
            <a:stretch/>
          </p:blipFill>
          <p:spPr>
            <a:xfrm>
              <a:off x="7606850" y="3297450"/>
              <a:ext cx="1537150" cy="184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43" title="image-removebg-preview (6).png"/>
            <p:cNvPicPr preferRelativeResize="0"/>
            <p:nvPr/>
          </p:nvPicPr>
          <p:blipFill rotWithShape="1">
            <a:blip r:embed="rId4">
              <a:alphaModFix/>
            </a:blip>
            <a:srcRect b="0" l="6287" r="46828" t="0"/>
            <a:stretch/>
          </p:blipFill>
          <p:spPr>
            <a:xfrm>
              <a:off x="8035725" y="3812500"/>
              <a:ext cx="1108276" cy="13309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43" title="image-removebg-preview (6).png"/>
            <p:cNvPicPr preferRelativeResize="0"/>
            <p:nvPr/>
          </p:nvPicPr>
          <p:blipFill rotWithShape="1">
            <a:blip r:embed="rId4">
              <a:alphaModFix/>
            </a:blip>
            <a:srcRect b="0" l="6287" r="46828" t="0"/>
            <a:stretch/>
          </p:blipFill>
          <p:spPr>
            <a:xfrm>
              <a:off x="7046900" y="2624979"/>
              <a:ext cx="2097101" cy="251852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Introduction</a:t>
            </a:r>
            <a:endParaRPr b="1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37" name="Google Shape;137;p26"/>
          <p:cNvPicPr preferRelativeResize="0"/>
          <p:nvPr/>
        </p:nvPicPr>
        <p:blipFill rotWithShape="1">
          <a:blip r:embed="rId3">
            <a:alphaModFix/>
          </a:blip>
          <a:srcRect b="0" l="0" r="63567" t="0"/>
          <a:stretch/>
        </p:blipFill>
        <p:spPr>
          <a:xfrm>
            <a:off x="1731913" y="1773196"/>
            <a:ext cx="1108287" cy="13384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26"/>
          <p:cNvGrpSpPr/>
          <p:nvPr/>
        </p:nvGrpSpPr>
        <p:grpSpPr>
          <a:xfrm>
            <a:off x="7046900" y="2624979"/>
            <a:ext cx="2097101" cy="2518521"/>
            <a:chOff x="7046900" y="2624979"/>
            <a:chExt cx="2097101" cy="2518521"/>
          </a:xfrm>
        </p:grpSpPr>
        <p:pic>
          <p:nvPicPr>
            <p:cNvPr id="139" name="Google Shape;139;p26" title="image-removebg-preview (6).png"/>
            <p:cNvPicPr preferRelativeResize="0"/>
            <p:nvPr/>
          </p:nvPicPr>
          <p:blipFill rotWithShape="1">
            <a:blip r:embed="rId4">
              <a:alphaModFix/>
            </a:blip>
            <a:srcRect b="0" l="6287" r="46828" t="0"/>
            <a:stretch/>
          </p:blipFill>
          <p:spPr>
            <a:xfrm>
              <a:off x="7606850" y="3297450"/>
              <a:ext cx="1537150" cy="184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26" title="image-removebg-preview (6).png"/>
            <p:cNvPicPr preferRelativeResize="0"/>
            <p:nvPr/>
          </p:nvPicPr>
          <p:blipFill rotWithShape="1">
            <a:blip r:embed="rId4">
              <a:alphaModFix/>
            </a:blip>
            <a:srcRect b="0" l="6287" r="46828" t="0"/>
            <a:stretch/>
          </p:blipFill>
          <p:spPr>
            <a:xfrm>
              <a:off x="8035725" y="3812500"/>
              <a:ext cx="1108276" cy="13309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26" title="image-removebg-preview (6).png"/>
            <p:cNvPicPr preferRelativeResize="0"/>
            <p:nvPr/>
          </p:nvPicPr>
          <p:blipFill rotWithShape="1">
            <a:blip r:embed="rId4">
              <a:alphaModFix/>
            </a:blip>
            <a:srcRect b="0" l="6287" r="46828" t="0"/>
            <a:stretch/>
          </p:blipFill>
          <p:spPr>
            <a:xfrm>
              <a:off x="7046900" y="2624979"/>
              <a:ext cx="2097101" cy="251852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033D"/>
                </a:solidFill>
              </a:rPr>
              <a:t>Existing Odds on the Training Data</a:t>
            </a:r>
            <a:endParaRPr>
              <a:solidFill>
                <a:srgbClr val="3D033D"/>
              </a:solidFill>
            </a:endParaRPr>
          </a:p>
        </p:txBody>
      </p:sp>
      <p:sp>
        <p:nvSpPr>
          <p:cNvPr id="296" name="Google Shape;296;p44"/>
          <p:cNvSpPr txBox="1"/>
          <p:nvPr>
            <p:ph idx="1" type="body"/>
          </p:nvPr>
        </p:nvSpPr>
        <p:spPr>
          <a:xfrm>
            <a:off x="311700" y="1152475"/>
            <a:ext cx="5108400" cy="3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"/>
              <a:t>The existing odds have an accuracy of</a:t>
            </a:r>
            <a:r>
              <a:rPr lang="en"/>
              <a:t> </a:t>
            </a:r>
            <a:r>
              <a:rPr lang="en"/>
              <a:t>50.56% </a:t>
            </a:r>
            <a:r>
              <a:rPr b="0" lang="en"/>
              <a:t>on</a:t>
            </a:r>
            <a:r>
              <a:rPr lang="en"/>
              <a:t> all </a:t>
            </a:r>
            <a:r>
              <a:rPr b="0" lang="en"/>
              <a:t>the training data</a:t>
            </a:r>
            <a:br>
              <a:rPr b="0" lang="en"/>
            </a:br>
            <a:endParaRPr b="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Profit Metric:</a:t>
            </a:r>
            <a:br>
              <a:rPr lang="en"/>
            </a:br>
            <a:r>
              <a:rPr b="0" lang="en"/>
              <a:t>The odds results in a net profit of </a:t>
            </a:r>
            <a:r>
              <a:rPr lang="en"/>
              <a:t>$-2401.60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Heavily biased against draws! </a:t>
            </a:r>
            <a:endParaRPr/>
          </a:p>
        </p:txBody>
      </p:sp>
      <p:pic>
        <p:nvPicPr>
          <p:cNvPr id="297" name="Google Shape;297;p44" title="image-removebg-preview (2).png"/>
          <p:cNvPicPr preferRelativeResize="0"/>
          <p:nvPr/>
        </p:nvPicPr>
        <p:blipFill rotWithShape="1">
          <a:blip r:embed="rId3">
            <a:alphaModFix/>
          </a:blip>
          <a:srcRect b="72052" l="37900" r="38483" t="8463"/>
          <a:stretch/>
        </p:blipFill>
        <p:spPr>
          <a:xfrm>
            <a:off x="311700" y="445025"/>
            <a:ext cx="374051" cy="19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0100" y="1334025"/>
            <a:ext cx="3563724" cy="2984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033D"/>
                </a:solidFill>
              </a:rPr>
              <a:t>Model Performance during Cross Validation</a:t>
            </a:r>
            <a:endParaRPr>
              <a:solidFill>
                <a:srgbClr val="3D033D"/>
              </a:solidFill>
            </a:endParaRPr>
          </a:p>
        </p:txBody>
      </p:sp>
      <p:sp>
        <p:nvSpPr>
          <p:cNvPr id="304" name="Google Shape;304;p45"/>
          <p:cNvSpPr txBox="1"/>
          <p:nvPr>
            <p:ph idx="1" type="body"/>
          </p:nvPr>
        </p:nvSpPr>
        <p:spPr>
          <a:xfrm>
            <a:off x="228950" y="1323113"/>
            <a:ext cx="4159800" cy="3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F1 score: </a:t>
            </a:r>
            <a:r>
              <a:rPr b="0" lang="en">
                <a:solidFill>
                  <a:srgbClr val="3D033D"/>
                </a:solidFill>
              </a:rPr>
              <a:t>46.28 ± 1.58</a:t>
            </a:r>
            <a:br>
              <a:rPr b="0" lang="en"/>
            </a:br>
            <a:endParaRPr b="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Model’s net profit: </a:t>
            </a:r>
            <a:br>
              <a:rPr lang="en"/>
            </a:br>
            <a:r>
              <a:rPr b="0" lang="en">
                <a:solidFill>
                  <a:srgbClr val="3D033D"/>
                </a:solidFill>
              </a:rPr>
              <a:t>$-441.47 </a:t>
            </a:r>
            <a:r>
              <a:rPr b="0" lang="en">
                <a:solidFill>
                  <a:srgbClr val="3D033D"/>
                </a:solidFill>
              </a:rPr>
              <a:t>± $122.94</a:t>
            </a:r>
            <a:br>
              <a:rPr b="0" lang="en"/>
            </a:br>
            <a:endParaRPr b="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Odd’s net profit:</a:t>
            </a:r>
            <a:br>
              <a:rPr lang="en"/>
            </a:br>
            <a:r>
              <a:rPr b="0" lang="en">
                <a:solidFill>
                  <a:srgbClr val="3D033D"/>
                </a:solidFill>
              </a:rPr>
              <a:t>$-505.19 ± $40.7</a:t>
            </a:r>
            <a:r>
              <a:rPr b="0" lang="en">
                <a:solidFill>
                  <a:srgbClr val="3D033D"/>
                </a:solidFill>
              </a:rPr>
              <a:t>9</a:t>
            </a:r>
            <a:br>
              <a:rPr b="0" lang="en"/>
            </a:br>
            <a:endParaRPr b="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Maximum</a:t>
            </a:r>
            <a:r>
              <a:rPr lang="en"/>
              <a:t> accuracy: </a:t>
            </a:r>
            <a:r>
              <a:rPr b="0" lang="en">
                <a:solidFill>
                  <a:srgbClr val="3D033D"/>
                </a:solidFill>
              </a:rPr>
              <a:t>48.43%</a:t>
            </a:r>
            <a:endParaRPr b="0">
              <a:solidFill>
                <a:srgbClr val="3D033D"/>
              </a:solidFill>
            </a:endParaRPr>
          </a:p>
        </p:txBody>
      </p:sp>
      <p:pic>
        <p:nvPicPr>
          <p:cNvPr id="305" name="Google Shape;305;p45" title="image-removebg-preview (2).png"/>
          <p:cNvPicPr preferRelativeResize="0"/>
          <p:nvPr/>
        </p:nvPicPr>
        <p:blipFill rotWithShape="1">
          <a:blip r:embed="rId3">
            <a:alphaModFix/>
          </a:blip>
          <a:srcRect b="72052" l="37900" r="38483" t="8463"/>
          <a:stretch/>
        </p:blipFill>
        <p:spPr>
          <a:xfrm>
            <a:off x="311700" y="445025"/>
            <a:ext cx="374051" cy="19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8125" y="1144450"/>
            <a:ext cx="4706051" cy="376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033D"/>
                </a:solidFill>
              </a:rPr>
              <a:t>Performance on the Blind Test Data</a:t>
            </a:r>
            <a:endParaRPr>
              <a:solidFill>
                <a:srgbClr val="3D033D"/>
              </a:solidFill>
            </a:endParaRPr>
          </a:p>
        </p:txBody>
      </p:sp>
      <p:pic>
        <p:nvPicPr>
          <p:cNvPr id="312" name="Google Shape;312;p46" title="image-removebg-preview (2).png"/>
          <p:cNvPicPr preferRelativeResize="0"/>
          <p:nvPr/>
        </p:nvPicPr>
        <p:blipFill rotWithShape="1">
          <a:blip r:embed="rId3">
            <a:alphaModFix/>
          </a:blip>
          <a:srcRect b="72052" l="37900" r="38483" t="8463"/>
          <a:stretch/>
        </p:blipFill>
        <p:spPr>
          <a:xfrm>
            <a:off x="311700" y="445025"/>
            <a:ext cx="374051" cy="19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453" y="1416988"/>
            <a:ext cx="3368896" cy="295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3550" y="1455000"/>
            <a:ext cx="3234149" cy="2879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6"/>
          <p:cNvSpPr txBox="1"/>
          <p:nvPr/>
        </p:nvSpPr>
        <p:spPr>
          <a:xfrm>
            <a:off x="830750" y="4334475"/>
            <a:ext cx="3234300" cy="7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A64D7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Accuracy:</a:t>
            </a:r>
            <a:r>
              <a:rPr lang="en" sz="1800">
                <a:solidFill>
                  <a:srgbClr val="A64D7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8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51.54%</a:t>
            </a:r>
            <a:br>
              <a:rPr lang="en" sz="1800">
                <a:solidFill>
                  <a:srgbClr val="A64D79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b="1" lang="en" sz="1800">
                <a:solidFill>
                  <a:srgbClr val="A64D7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Net Profit:</a:t>
            </a:r>
            <a:r>
              <a:rPr lang="en" sz="1800">
                <a:solidFill>
                  <a:srgbClr val="A64D7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8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$-330.72</a:t>
            </a:r>
            <a:endParaRPr sz="1800">
              <a:solidFill>
                <a:srgbClr val="3D033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16" name="Google Shape;316;p46"/>
          <p:cNvSpPr txBox="1"/>
          <p:nvPr/>
        </p:nvSpPr>
        <p:spPr>
          <a:xfrm>
            <a:off x="5203550" y="4334475"/>
            <a:ext cx="3234300" cy="7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A64D7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Accuracy:</a:t>
            </a:r>
            <a:r>
              <a:rPr lang="en" sz="1800">
                <a:solidFill>
                  <a:srgbClr val="A64D7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8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48.55%</a:t>
            </a:r>
            <a:br>
              <a:rPr lang="en" sz="18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b="1" lang="en" sz="1800">
                <a:solidFill>
                  <a:srgbClr val="A64D7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Net Profit:</a:t>
            </a:r>
            <a:r>
              <a:rPr lang="en" sz="1800">
                <a:solidFill>
                  <a:srgbClr val="A64D7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8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$-372.68</a:t>
            </a:r>
            <a:endParaRPr sz="1800">
              <a:solidFill>
                <a:srgbClr val="3D033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17" name="Google Shape;317;p46"/>
          <p:cNvSpPr txBox="1"/>
          <p:nvPr/>
        </p:nvSpPr>
        <p:spPr>
          <a:xfrm>
            <a:off x="1238450" y="941425"/>
            <a:ext cx="24189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A64D7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Existing Odds</a:t>
            </a:r>
            <a:endParaRPr sz="1800">
              <a:solidFill>
                <a:srgbClr val="A64D79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18" name="Google Shape;318;p46"/>
          <p:cNvSpPr txBox="1"/>
          <p:nvPr/>
        </p:nvSpPr>
        <p:spPr>
          <a:xfrm>
            <a:off x="5611250" y="941425"/>
            <a:ext cx="24189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A64D7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The Model</a:t>
            </a:r>
            <a:endParaRPr sz="1800">
              <a:solidFill>
                <a:srgbClr val="A64D79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033D"/>
                </a:solidFill>
              </a:rPr>
              <a:t>Findings</a:t>
            </a:r>
            <a:endParaRPr>
              <a:solidFill>
                <a:srgbClr val="3D033D"/>
              </a:solidFill>
            </a:endParaRPr>
          </a:p>
        </p:txBody>
      </p:sp>
      <p:pic>
        <p:nvPicPr>
          <p:cNvPr id="324" name="Google Shape;324;p47" title="image-removebg-preview (2).png"/>
          <p:cNvPicPr preferRelativeResize="0"/>
          <p:nvPr/>
        </p:nvPicPr>
        <p:blipFill rotWithShape="1">
          <a:blip r:embed="rId3">
            <a:alphaModFix/>
          </a:blip>
          <a:srcRect b="72052" l="37900" r="38483" t="8463"/>
          <a:stretch/>
        </p:blipFill>
        <p:spPr>
          <a:xfrm>
            <a:off x="311700" y="445025"/>
            <a:ext cx="374051" cy="19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7"/>
          <p:cNvSpPr txBox="1"/>
          <p:nvPr>
            <p:ph idx="1" type="body"/>
          </p:nvPr>
        </p:nvSpPr>
        <p:spPr>
          <a:xfrm>
            <a:off x="311700" y="1152475"/>
            <a:ext cx="8297700" cy="32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Performance:</a:t>
            </a:r>
            <a:endParaRPr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rgbClr val="3D033D"/>
              </a:buClr>
              <a:buSzPts val="1600"/>
              <a:buChar char="○"/>
            </a:pPr>
            <a:r>
              <a:rPr b="0" lang="en" sz="16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</a:t>
            </a:r>
            <a:r>
              <a:rPr b="0" lang="en" sz="16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erforms </a:t>
            </a:r>
            <a:r>
              <a:rPr lang="en" sz="16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closely</a:t>
            </a:r>
            <a:r>
              <a:rPr b="0" lang="en" sz="16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to existing odds!</a:t>
            </a:r>
            <a:endParaRPr b="0" sz="1600">
              <a:solidFill>
                <a:srgbClr val="3D033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rgbClr val="3D033D"/>
              </a:buClr>
              <a:buSzPts val="1600"/>
              <a:buChar char="○"/>
            </a:pPr>
            <a:r>
              <a:rPr b="0" lang="en" sz="16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Outperforms</a:t>
            </a:r>
            <a:r>
              <a:rPr b="0" lang="en" sz="16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random (33%) by </a:t>
            </a:r>
            <a:r>
              <a:rPr lang="en" sz="16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15%</a:t>
            </a:r>
            <a:r>
              <a:rPr b="0" lang="en" sz="16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!</a:t>
            </a:r>
            <a:endParaRPr b="0" sz="1600">
              <a:solidFill>
                <a:srgbClr val="3D033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rgbClr val="3D033D"/>
              </a:buClr>
              <a:buSzPts val="1600"/>
              <a:buFont typeface="Source Code Pro"/>
              <a:buChar char="○"/>
            </a:pPr>
            <a:r>
              <a:rPr b="0" lang="en" sz="16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Better than some of</a:t>
            </a:r>
            <a:r>
              <a:rPr b="0" lang="en" sz="16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the existing models!</a:t>
            </a:r>
            <a:br>
              <a:rPr b="0" lang="en" sz="1600">
                <a:latin typeface="Source Code Pro"/>
                <a:ea typeface="Source Code Pro"/>
                <a:cs typeface="Source Code Pro"/>
                <a:sym typeface="Source Code Pro"/>
              </a:rPr>
            </a:br>
            <a:endParaRPr b="0" sz="16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less bias</a:t>
            </a:r>
            <a:r>
              <a:rPr b="0" lang="en"/>
              <a:t> towards </a:t>
            </a:r>
            <a:r>
              <a:rPr lang="en"/>
              <a:t>draws</a:t>
            </a:r>
            <a:r>
              <a:rPr b="0" lang="en"/>
              <a:t> </a:t>
            </a:r>
            <a:r>
              <a:rPr b="0" lang="en">
                <a:solidFill>
                  <a:srgbClr val="3D003C"/>
                </a:solidFill>
              </a:rPr>
              <a:t>-&gt; compared to the odds</a:t>
            </a:r>
            <a:endParaRPr b="0">
              <a:solidFill>
                <a:srgbClr val="3D003C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0" lang="en"/>
              <a:t>Recall is not good </a:t>
            </a:r>
            <a:r>
              <a:rPr b="0" lang="en">
                <a:solidFill>
                  <a:srgbClr val="3D003C"/>
                </a:solidFill>
              </a:rPr>
              <a:t>-&gt; the model is too </a:t>
            </a:r>
            <a:r>
              <a:rPr lang="en">
                <a:solidFill>
                  <a:srgbClr val="3D003C"/>
                </a:solidFill>
              </a:rPr>
              <a:t>strict</a:t>
            </a:r>
            <a:r>
              <a:rPr b="0" lang="en">
                <a:solidFill>
                  <a:srgbClr val="3D003C"/>
                </a:solidFill>
              </a:rPr>
              <a:t>!</a:t>
            </a:r>
            <a:endParaRPr b="0">
              <a:solidFill>
                <a:srgbClr val="3D003C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b="0" lang="en"/>
              <a:t>Accuracy does not </a:t>
            </a:r>
            <a:r>
              <a:rPr b="0" lang="en"/>
              <a:t>cross</a:t>
            </a:r>
            <a:r>
              <a:rPr b="0" lang="en"/>
              <a:t> 50% </a:t>
            </a:r>
            <a:r>
              <a:rPr b="0" lang="en">
                <a:solidFill>
                  <a:srgbClr val="3D033D"/>
                </a:solidFill>
              </a:rPr>
              <a:t>-&gt; need more </a:t>
            </a:r>
            <a:r>
              <a:rPr lang="en">
                <a:solidFill>
                  <a:srgbClr val="3D033D"/>
                </a:solidFill>
              </a:rPr>
              <a:t>features</a:t>
            </a:r>
            <a:r>
              <a:rPr b="0" lang="en"/>
              <a:t>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Conclusion</a:t>
            </a:r>
            <a:endParaRPr b="1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31" name="Google Shape;331;p48"/>
          <p:cNvPicPr preferRelativeResize="0"/>
          <p:nvPr/>
        </p:nvPicPr>
        <p:blipFill rotWithShape="1">
          <a:blip r:embed="rId3">
            <a:alphaModFix/>
          </a:blip>
          <a:srcRect b="0" l="0" r="63567" t="0"/>
          <a:stretch/>
        </p:blipFill>
        <p:spPr>
          <a:xfrm>
            <a:off x="1731913" y="1773196"/>
            <a:ext cx="1108287" cy="13384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2" name="Google Shape;332;p48"/>
          <p:cNvGrpSpPr/>
          <p:nvPr/>
        </p:nvGrpSpPr>
        <p:grpSpPr>
          <a:xfrm>
            <a:off x="7046900" y="2624979"/>
            <a:ext cx="2097101" cy="2518521"/>
            <a:chOff x="7046900" y="2624979"/>
            <a:chExt cx="2097101" cy="2518521"/>
          </a:xfrm>
        </p:grpSpPr>
        <p:pic>
          <p:nvPicPr>
            <p:cNvPr id="333" name="Google Shape;333;p48" title="image-removebg-preview (6).png"/>
            <p:cNvPicPr preferRelativeResize="0"/>
            <p:nvPr/>
          </p:nvPicPr>
          <p:blipFill rotWithShape="1">
            <a:blip r:embed="rId4">
              <a:alphaModFix/>
            </a:blip>
            <a:srcRect b="0" l="6287" r="46828" t="0"/>
            <a:stretch/>
          </p:blipFill>
          <p:spPr>
            <a:xfrm>
              <a:off x="7606850" y="3297450"/>
              <a:ext cx="1537150" cy="184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" name="Google Shape;334;p48" title="image-removebg-preview (6).png"/>
            <p:cNvPicPr preferRelativeResize="0"/>
            <p:nvPr/>
          </p:nvPicPr>
          <p:blipFill rotWithShape="1">
            <a:blip r:embed="rId4">
              <a:alphaModFix/>
            </a:blip>
            <a:srcRect b="0" l="6287" r="46828" t="0"/>
            <a:stretch/>
          </p:blipFill>
          <p:spPr>
            <a:xfrm>
              <a:off x="8035725" y="3812500"/>
              <a:ext cx="1108276" cy="13309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" name="Google Shape;335;p48" title="image-removebg-preview (6).png"/>
            <p:cNvPicPr preferRelativeResize="0"/>
            <p:nvPr/>
          </p:nvPicPr>
          <p:blipFill rotWithShape="1">
            <a:blip r:embed="rId4">
              <a:alphaModFix/>
            </a:blip>
            <a:srcRect b="0" l="6287" r="46828" t="0"/>
            <a:stretch/>
          </p:blipFill>
          <p:spPr>
            <a:xfrm>
              <a:off x="7046900" y="2624979"/>
              <a:ext cx="2097101" cy="251852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033D"/>
                </a:solidFill>
              </a:rPr>
              <a:t>Conclusions</a:t>
            </a:r>
            <a:endParaRPr>
              <a:solidFill>
                <a:srgbClr val="3D033D"/>
              </a:solidFill>
            </a:endParaRPr>
          </a:p>
        </p:txBody>
      </p:sp>
      <p:pic>
        <p:nvPicPr>
          <p:cNvPr id="341" name="Google Shape;341;p49" title="image-removebg-preview (2).png"/>
          <p:cNvPicPr preferRelativeResize="0"/>
          <p:nvPr/>
        </p:nvPicPr>
        <p:blipFill rotWithShape="1">
          <a:blip r:embed="rId3">
            <a:alphaModFix/>
          </a:blip>
          <a:srcRect b="72052" l="37900" r="38483" t="8463"/>
          <a:stretch/>
        </p:blipFill>
        <p:spPr>
          <a:xfrm>
            <a:off x="311700" y="445025"/>
            <a:ext cx="374051" cy="19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9"/>
          <p:cNvSpPr txBox="1"/>
          <p:nvPr>
            <p:ph idx="1" type="body"/>
          </p:nvPr>
        </p:nvSpPr>
        <p:spPr>
          <a:xfrm>
            <a:off x="311700" y="1152475"/>
            <a:ext cx="8266800" cy="3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Summary: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rgbClr val="3D033D"/>
              </a:buClr>
              <a:buSzPts val="1400"/>
              <a:buChar char="○"/>
            </a:pPr>
            <a:r>
              <a:rPr b="0" lang="en">
                <a:solidFill>
                  <a:srgbClr val="3D033D"/>
                </a:solidFill>
              </a:rPr>
              <a:t>Our best statistical run reached </a:t>
            </a:r>
            <a:r>
              <a:rPr lang="en">
                <a:solidFill>
                  <a:srgbClr val="3D033D"/>
                </a:solidFill>
              </a:rPr>
              <a:t>48.43%</a:t>
            </a:r>
            <a:r>
              <a:rPr b="0" lang="en">
                <a:solidFill>
                  <a:srgbClr val="3D033D"/>
                </a:solidFill>
              </a:rPr>
              <a:t> accuracy</a:t>
            </a:r>
            <a:endParaRPr b="0">
              <a:solidFill>
                <a:srgbClr val="3D033D"/>
              </a:solidFill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b="0" lang="en">
                <a:solidFill>
                  <a:srgbClr val="3D033D"/>
                </a:solidFill>
              </a:rPr>
              <a:t>Our results were more balanced towards Draws and Away Wins than the odds makers</a:t>
            </a:r>
            <a:br>
              <a:rPr b="0" lang="en"/>
            </a:br>
            <a:endParaRPr b="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Suggestions: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rgbClr val="3D033D"/>
              </a:buClr>
              <a:buSzPts val="1400"/>
              <a:buChar char="○"/>
            </a:pPr>
            <a:r>
              <a:rPr b="0" lang="en">
                <a:solidFill>
                  <a:srgbClr val="3D033D"/>
                </a:solidFill>
              </a:rPr>
              <a:t>More samples would make the model more consistent and accurate</a:t>
            </a:r>
            <a:endParaRPr b="0">
              <a:solidFill>
                <a:srgbClr val="3D033D"/>
              </a:solidFill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rgbClr val="3D033D"/>
              </a:buClr>
              <a:buSzPts val="1400"/>
              <a:buChar char="○"/>
            </a:pPr>
            <a:r>
              <a:rPr b="0" lang="en">
                <a:solidFill>
                  <a:srgbClr val="3D033D"/>
                </a:solidFill>
              </a:rPr>
              <a:t>Include player specific features or more diverse team factors</a:t>
            </a:r>
            <a:endParaRPr b="0">
              <a:solidFill>
                <a:srgbClr val="3D033D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033D"/>
                </a:solidFill>
              </a:rPr>
              <a:t>Final Thoughts</a:t>
            </a:r>
            <a:endParaRPr>
              <a:solidFill>
                <a:srgbClr val="3D033D"/>
              </a:solidFill>
            </a:endParaRPr>
          </a:p>
        </p:txBody>
      </p:sp>
      <p:pic>
        <p:nvPicPr>
          <p:cNvPr id="348" name="Google Shape;348;p50" title="image-removebg-preview (2).png"/>
          <p:cNvPicPr preferRelativeResize="0"/>
          <p:nvPr/>
        </p:nvPicPr>
        <p:blipFill rotWithShape="1">
          <a:blip r:embed="rId3">
            <a:alphaModFix/>
          </a:blip>
          <a:srcRect b="72052" l="37900" r="38483" t="8463"/>
          <a:stretch/>
        </p:blipFill>
        <p:spPr>
          <a:xfrm>
            <a:off x="311700" y="445025"/>
            <a:ext cx="374051" cy="19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0"/>
          <p:cNvSpPr txBox="1"/>
          <p:nvPr>
            <p:ph idx="1" type="body"/>
          </p:nvPr>
        </p:nvSpPr>
        <p:spPr>
          <a:xfrm>
            <a:off x="311700" y="1152475"/>
            <a:ext cx="6046800" cy="3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0" lang="en" sz="1600"/>
              <a:t>Soccer is </a:t>
            </a:r>
            <a:r>
              <a:rPr lang="en" sz="1600"/>
              <a:t>NOT</a:t>
            </a:r>
            <a:r>
              <a:rPr b="0" lang="en" sz="1600"/>
              <a:t> science!</a:t>
            </a:r>
            <a:endParaRPr b="0"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b="0" lang="en" sz="1600"/>
              <a:t>Lots of hidden factors!</a:t>
            </a:r>
            <a:br>
              <a:rPr b="0" lang="en" sz="1600"/>
            </a:br>
            <a:endParaRPr b="0"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A64D79"/>
              </a:buClr>
              <a:buSzPts val="1600"/>
              <a:buChar char="●"/>
            </a:pPr>
            <a:r>
              <a:rPr lang="en" sz="1600">
                <a:solidFill>
                  <a:srgbClr val="A64D79"/>
                </a:solidFill>
                <a:highlight>
                  <a:srgbClr val="FFFFFF"/>
                </a:highlight>
              </a:rPr>
              <a:t>Example:</a:t>
            </a:r>
            <a:r>
              <a:rPr b="0" lang="en" sz="1600">
                <a:solidFill>
                  <a:srgbClr val="A64D79"/>
                </a:solidFill>
                <a:highlight>
                  <a:srgbClr val="FFFFFF"/>
                </a:highlight>
              </a:rPr>
              <a:t> </a:t>
            </a:r>
            <a:r>
              <a:rPr lang="en" sz="1600">
                <a:solidFill>
                  <a:srgbClr val="3D033D"/>
                </a:solidFill>
                <a:highlight>
                  <a:srgbClr val="FFFFFF"/>
                </a:highlight>
              </a:rPr>
              <a:t>Manchester</a:t>
            </a:r>
            <a:r>
              <a:rPr lang="en" sz="1600">
                <a:solidFill>
                  <a:srgbClr val="3D033D"/>
                </a:solidFill>
                <a:highlight>
                  <a:srgbClr val="FFFFFF"/>
                </a:highlight>
              </a:rPr>
              <a:t> City vs Cardiff </a:t>
            </a:r>
            <a:r>
              <a:rPr lang="en" sz="1600">
                <a:solidFill>
                  <a:srgbClr val="3D033D"/>
                </a:solidFill>
                <a:highlight>
                  <a:srgbClr val="FFFFFF"/>
                </a:highlight>
              </a:rPr>
              <a:t>City </a:t>
            </a:r>
            <a:r>
              <a:rPr lang="en" sz="1600">
                <a:solidFill>
                  <a:srgbClr val="3D033D"/>
                </a:solidFill>
                <a:highlight>
                  <a:srgbClr val="FFFFFF"/>
                </a:highlight>
              </a:rPr>
              <a:t>[5]</a:t>
            </a:r>
            <a:endParaRPr sz="1600">
              <a:solidFill>
                <a:srgbClr val="3D033D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rgbClr val="3D033D"/>
              </a:buClr>
              <a:buSzPts val="1400"/>
              <a:buFont typeface="Source Code Pro"/>
              <a:buChar char="○"/>
            </a:pPr>
            <a:r>
              <a:rPr b="0" lang="en">
                <a:solidFill>
                  <a:srgbClr val="3D033D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Bet365 odds for Cardiff win were </a:t>
            </a:r>
            <a:r>
              <a:rPr lang="en">
                <a:solidFill>
                  <a:srgbClr val="3D033D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9:1</a:t>
            </a:r>
            <a:endParaRPr b="0">
              <a:solidFill>
                <a:srgbClr val="3D033D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rgbClr val="3D033D"/>
              </a:buClr>
              <a:buSzPts val="1400"/>
              <a:buFont typeface="Source Code Pro"/>
              <a:buChar char="○"/>
            </a:pPr>
            <a:r>
              <a:rPr b="0" lang="en">
                <a:solidFill>
                  <a:srgbClr val="3D033D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Manchester City had </a:t>
            </a:r>
            <a:r>
              <a:rPr lang="en">
                <a:solidFill>
                  <a:srgbClr val="3D033D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74% </a:t>
            </a:r>
            <a:r>
              <a:rPr b="0" lang="en">
                <a:solidFill>
                  <a:srgbClr val="3D033D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possession</a:t>
            </a:r>
            <a:endParaRPr b="0">
              <a:solidFill>
                <a:srgbClr val="3D033D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rgbClr val="3D033D"/>
              </a:buClr>
              <a:buSzPts val="1400"/>
              <a:buFont typeface="Source Code Pro"/>
              <a:buChar char="○"/>
            </a:pPr>
            <a:r>
              <a:rPr b="0" lang="en">
                <a:solidFill>
                  <a:srgbClr val="3D033D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Manchester City had </a:t>
            </a:r>
            <a:r>
              <a:rPr lang="en">
                <a:solidFill>
                  <a:srgbClr val="3D033D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b="0" lang="en">
                <a:solidFill>
                  <a:srgbClr val="3D033D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shots on target </a:t>
            </a:r>
            <a:r>
              <a:rPr b="0" lang="en">
                <a:solidFill>
                  <a:srgbClr val="3D033D"/>
                </a:solidFill>
                <a:highlight>
                  <a:srgbClr val="FFFFFF"/>
                </a:highlight>
              </a:rPr>
              <a:t>as opposed to</a:t>
            </a:r>
            <a:r>
              <a:rPr b="0" lang="en">
                <a:solidFill>
                  <a:srgbClr val="3D033D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Cardiff</a:t>
            </a:r>
            <a:r>
              <a:rPr b="0" lang="en">
                <a:solidFill>
                  <a:srgbClr val="3D033D"/>
                </a:solidFill>
                <a:highlight>
                  <a:srgbClr val="FFFFFF"/>
                </a:highlight>
              </a:rPr>
              <a:t>’s</a:t>
            </a:r>
            <a:r>
              <a:rPr b="0" lang="en">
                <a:solidFill>
                  <a:srgbClr val="3D033D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>
                <a:solidFill>
                  <a:srgbClr val="3D033D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endParaRPr>
              <a:solidFill>
                <a:srgbClr val="3D033D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1000"/>
              </a:spcAft>
              <a:buClr>
                <a:srgbClr val="3D033D"/>
              </a:buClr>
              <a:buSzPts val="1400"/>
              <a:buFont typeface="Source Code Pro"/>
              <a:buChar char="○"/>
            </a:pPr>
            <a:r>
              <a:rPr b="0" lang="en">
                <a:solidFill>
                  <a:srgbClr val="3D033D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Yet, Cardiff </a:t>
            </a:r>
            <a:r>
              <a:rPr lang="en">
                <a:solidFill>
                  <a:srgbClr val="3D033D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won</a:t>
            </a:r>
            <a:r>
              <a:rPr b="0" lang="en">
                <a:solidFill>
                  <a:srgbClr val="3D033D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2-0!</a:t>
            </a:r>
            <a:endParaRPr b="0">
              <a:solidFill>
                <a:srgbClr val="3D033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50" name="Google Shape;35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8500" y="2681454"/>
            <a:ext cx="2550000" cy="1434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033D"/>
                </a:solidFill>
              </a:rPr>
              <a:t>References</a:t>
            </a:r>
            <a:endParaRPr>
              <a:solidFill>
                <a:srgbClr val="3D033D"/>
              </a:solidFill>
            </a:endParaRPr>
          </a:p>
        </p:txBody>
      </p:sp>
      <p:sp>
        <p:nvSpPr>
          <p:cNvPr id="356" name="Google Shape;356;p51"/>
          <p:cNvSpPr txBox="1"/>
          <p:nvPr>
            <p:ph idx="1" type="body"/>
          </p:nvPr>
        </p:nvSpPr>
        <p:spPr>
          <a:xfrm>
            <a:off x="311700" y="1152475"/>
            <a:ext cx="8520600" cy="37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>
                <a:solidFill>
                  <a:srgbClr val="A64D79"/>
                </a:solidFill>
              </a:rPr>
              <a:t>[1]	</a:t>
            </a:r>
            <a:r>
              <a:rPr b="0" lang="en" sz="1000">
                <a:solidFill>
                  <a:srgbClr val="A64D79"/>
                </a:solidFill>
              </a:rPr>
              <a:t>The numbers that show this has been a season like no other. Available: </a:t>
            </a:r>
            <a:endParaRPr b="0" sz="1000">
              <a:solidFill>
                <a:srgbClr val="A64D79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rgbClr val="A64D79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https://www.premierleague.com/news/4027356</a:t>
            </a:r>
            <a:r>
              <a:rPr b="0" lang="en" sz="1000">
                <a:solidFill>
                  <a:srgbClr val="A64D79"/>
                </a:solidFill>
              </a:rPr>
              <a:t>. Accessed: 2025-03-26.</a:t>
            </a:r>
            <a:endParaRPr b="0" sz="1000">
              <a:solidFill>
                <a:srgbClr val="A64D79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>
                <a:solidFill>
                  <a:srgbClr val="A64D79"/>
                </a:solidFill>
              </a:rPr>
              <a:t>[2] 	@classicfootballshirts. Gambling sponsors in the premier league 2024/25. Available: </a:t>
            </a:r>
            <a:endParaRPr b="0" sz="1000">
              <a:solidFill>
                <a:srgbClr val="A64D79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rgbClr val="A64D79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https://www.instagram.com/classicfootballshirts/p/C-slVewK-_a/?img_index=7</a:t>
            </a:r>
            <a:r>
              <a:rPr b="0" lang="en" sz="1000">
                <a:solidFill>
                  <a:srgbClr val="A64D79"/>
                </a:solidFill>
              </a:rPr>
              <a:t>. Accessed: </a:t>
            </a:r>
            <a:endParaRPr b="0" sz="1000">
              <a:solidFill>
                <a:srgbClr val="A64D79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>
                <a:solidFill>
                  <a:srgbClr val="A64D79"/>
                </a:solidFill>
              </a:rPr>
              <a:t>2025-03-26.</a:t>
            </a:r>
            <a:endParaRPr b="0" sz="1000">
              <a:solidFill>
                <a:srgbClr val="A64D79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>
                <a:solidFill>
                  <a:srgbClr val="A64D79"/>
                </a:solidFill>
              </a:rPr>
              <a:t>[3]	Grandview Research. Sports betting market size, share &amp; trends analysis report by </a:t>
            </a:r>
            <a:endParaRPr b="0" sz="1000">
              <a:solidFill>
                <a:srgbClr val="A64D79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>
                <a:solidFill>
                  <a:srgbClr val="A64D79"/>
                </a:solidFill>
              </a:rPr>
              <a:t>platform, by betting type (fixed odds wagering, exchange betting, live/in-play </a:t>
            </a:r>
            <a:endParaRPr b="0" sz="1000">
              <a:solidFill>
                <a:srgbClr val="A64D79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>
                <a:solidFill>
                  <a:srgbClr val="A64D79"/>
                </a:solidFill>
              </a:rPr>
              <a:t>betting, esports betting), by sports type, by region, and segment forecasts, 2023 - 2030. Available: </a:t>
            </a:r>
            <a:r>
              <a:rPr b="0" lang="en" sz="1000" u="sng">
                <a:solidFill>
                  <a:srgbClr val="A64D79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https://www.grandviewresearch.com/industry-analysis/sports-betting-market-report</a:t>
            </a:r>
            <a:r>
              <a:rPr b="0" lang="en" sz="1000">
                <a:solidFill>
                  <a:srgbClr val="A64D79"/>
                </a:solidFill>
              </a:rPr>
              <a:t>. Accessed: 2025-03-26.</a:t>
            </a:r>
            <a:endParaRPr b="0" sz="1000">
              <a:solidFill>
                <a:srgbClr val="A64D79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0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>
                <a:solidFill>
                  <a:srgbClr val="A64D79"/>
                </a:solidFill>
              </a:rPr>
              <a:t>[4]	</a:t>
            </a:r>
            <a:r>
              <a:rPr b="0" lang="en" sz="1000">
                <a:solidFill>
                  <a:srgbClr val="A64D79"/>
                </a:solidFill>
              </a:rPr>
              <a:t>Shehryar Sohail. Sports betting odds: How they work and how to read them. Available: </a:t>
            </a:r>
            <a:endParaRPr b="0" sz="1000">
              <a:solidFill>
                <a:srgbClr val="A64D79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rgbClr val="A64D79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https://www.investopedia.com/articles/investing/042115/betting-basics-fractional-decimal-american-moneyline-odds.asp</a:t>
            </a:r>
            <a:r>
              <a:rPr b="0" lang="en" sz="1000">
                <a:solidFill>
                  <a:srgbClr val="A64D79"/>
                </a:solidFill>
              </a:rPr>
              <a:t>. Accessed: 2025-03-28.</a:t>
            </a:r>
            <a:endParaRPr b="0" sz="10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000"/>
              <a:t>[5]	socceranalytics. Predictions in soccer: Getting things right more often than wrong. Available: </a:t>
            </a:r>
            <a:endParaRPr b="0" sz="10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000" u="sng">
                <a:solidFill>
                  <a:srgbClr val="A64D79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https://socceranalytics.org.uk/predictions-in-soccer/</a:t>
            </a:r>
            <a:r>
              <a:rPr b="0" lang="en" sz="1000">
                <a:solidFill>
                  <a:srgbClr val="A64D79"/>
                </a:solidFill>
              </a:rPr>
              <a:t>. Accessed: 2025-03-28.</a:t>
            </a:r>
            <a:endParaRPr b="0" sz="900">
              <a:solidFill>
                <a:srgbClr val="A64D79"/>
              </a:solidFill>
            </a:endParaRPr>
          </a:p>
        </p:txBody>
      </p:sp>
      <p:pic>
        <p:nvPicPr>
          <p:cNvPr id="357" name="Google Shape;357;p51" title="image-removebg-preview (2).png"/>
          <p:cNvPicPr preferRelativeResize="0"/>
          <p:nvPr/>
        </p:nvPicPr>
        <p:blipFill rotWithShape="1">
          <a:blip r:embed="rId8">
            <a:alphaModFix/>
          </a:blip>
          <a:srcRect b="72052" l="37900" r="38483" t="8463"/>
          <a:stretch/>
        </p:blipFill>
        <p:spPr>
          <a:xfrm>
            <a:off x="311700" y="445025"/>
            <a:ext cx="374051" cy="19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033D"/>
                </a:solidFill>
              </a:rPr>
              <a:t>References</a:t>
            </a:r>
            <a:endParaRPr>
              <a:solidFill>
                <a:srgbClr val="3D033D"/>
              </a:solidFill>
            </a:endParaRPr>
          </a:p>
        </p:txBody>
      </p:sp>
      <p:sp>
        <p:nvSpPr>
          <p:cNvPr id="363" name="Google Shape;363;p52"/>
          <p:cNvSpPr txBox="1"/>
          <p:nvPr>
            <p:ph idx="1" type="body"/>
          </p:nvPr>
        </p:nvSpPr>
        <p:spPr>
          <a:xfrm>
            <a:off x="311700" y="1152475"/>
            <a:ext cx="8520600" cy="32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000"/>
              <a:t>[6]	Sherif Saad Haytham Elmiligi. Predicting the outcome of soccer matches using machine learning </a:t>
            </a:r>
            <a:endParaRPr b="0" sz="10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000">
                <a:solidFill>
                  <a:srgbClr val="A64D79"/>
                </a:solidFill>
              </a:rPr>
              <a:t>and statistical analysis. Available: </a:t>
            </a:r>
            <a:r>
              <a:rPr b="0" lang="en" sz="1000" u="sng">
                <a:solidFill>
                  <a:srgbClr val="A64D79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https://ieeexplore.ieee.org/document/9720896</a:t>
            </a:r>
            <a:r>
              <a:rPr b="0" lang="en" sz="1000">
                <a:solidFill>
                  <a:srgbClr val="A64D79"/>
                </a:solidFill>
              </a:rPr>
              <a:t>. Accessed: </a:t>
            </a:r>
            <a:endParaRPr b="0" sz="1000">
              <a:solidFill>
                <a:srgbClr val="A64D79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/>
              <a:t>2025-03-27.</a:t>
            </a:r>
            <a:endParaRPr b="0" sz="1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>
                <a:solidFill>
                  <a:srgbClr val="A64D79"/>
                </a:solidFill>
              </a:rPr>
              <a:t>[7]	</a:t>
            </a:r>
            <a:r>
              <a:rPr b="0" lang="en" sz="1000">
                <a:solidFill>
                  <a:srgbClr val="A64D79"/>
                </a:solidFill>
              </a:rPr>
              <a:t>Sarika Jain. Soccer result prediction using deep learning and neural networks.</a:t>
            </a:r>
            <a:endParaRPr b="0" sz="1000">
              <a:solidFill>
                <a:srgbClr val="A64D79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>
                <a:solidFill>
                  <a:srgbClr val="A64D79"/>
                </a:solidFill>
              </a:rPr>
              <a:t>Available</a:t>
            </a:r>
            <a:r>
              <a:rPr b="0" lang="en" sz="1000">
                <a:solidFill>
                  <a:srgbClr val="A64D79"/>
                </a:solidFill>
              </a:rPr>
              <a:t>:</a:t>
            </a:r>
            <a:r>
              <a:rPr b="0" lang="en" sz="1000" u="sng">
                <a:solidFill>
                  <a:srgbClr val="A64D79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https://www.researchgate.net/publication/349272309_Soccer_Result_Prediction_Using_Deep_Learning_and_Neural_Networks</a:t>
            </a:r>
            <a:r>
              <a:rPr b="0" lang="en" sz="1000">
                <a:solidFill>
                  <a:srgbClr val="A64D79"/>
                </a:solidFill>
              </a:rPr>
              <a:t>. Accessed: 2025-03-28.</a:t>
            </a:r>
            <a:endParaRPr b="0" sz="1000">
              <a:solidFill>
                <a:srgbClr val="A64D79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>
                <a:solidFill>
                  <a:srgbClr val="A64D79"/>
                </a:solidFill>
              </a:rPr>
              <a:t>[8]	</a:t>
            </a:r>
            <a:r>
              <a:rPr b="0" lang="en" sz="1000">
                <a:solidFill>
                  <a:srgbClr val="A64D79"/>
                </a:solidFill>
              </a:rPr>
              <a:t>Xiangkun Meng. Soccer match outcome prediction with random forest and gradient boosting </a:t>
            </a:r>
            <a:endParaRPr b="0" sz="1000">
              <a:solidFill>
                <a:srgbClr val="A64D79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>
                <a:solidFill>
                  <a:srgbClr val="A64D79"/>
                </a:solidFill>
              </a:rPr>
              <a:t>models. Available: </a:t>
            </a:r>
            <a:r>
              <a:rPr b="0" lang="en" sz="1000" u="sng">
                <a:solidFill>
                  <a:srgbClr val="A64D79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https://www.researchgate.net/publication/378355415_Soccer_match_outcome_prediction_with_random_forest_and_gradient_boosting_models</a:t>
            </a:r>
            <a:r>
              <a:rPr b="0" lang="en" sz="1000">
                <a:solidFill>
                  <a:srgbClr val="A64D79"/>
                </a:solidFill>
              </a:rPr>
              <a:t>. Accessed: 2025-03-27.</a:t>
            </a:r>
            <a:endParaRPr b="0" sz="1000">
              <a:solidFill>
                <a:srgbClr val="A64D79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>
                <a:solidFill>
                  <a:srgbClr val="A64D79"/>
                </a:solidFill>
              </a:rPr>
              <a:t>[9]	</a:t>
            </a:r>
            <a:r>
              <a:rPr b="0" lang="en" sz="1000">
                <a:solidFill>
                  <a:srgbClr val="A64D79"/>
                </a:solidFill>
              </a:rPr>
              <a:t>Sergei Bezobrazov Sergei Anfilets. Deep multilayer neural network for predicting the winner of </a:t>
            </a:r>
            <a:endParaRPr b="0" sz="1000">
              <a:solidFill>
                <a:srgbClr val="A64D79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>
                <a:solidFill>
                  <a:srgbClr val="A64D79"/>
                </a:solidFill>
              </a:rPr>
              <a:t>football matches. Available: </a:t>
            </a:r>
            <a:r>
              <a:rPr b="0" lang="en" sz="1000" u="sng">
                <a:solidFill>
                  <a:srgbClr val="A64D79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https://www.researchgate.net/publication/342416626_DEEP_MULTILAYER_NEURAL_NETWORK_FOR_PREDICTING_THE_WINNER_OF_FOOTBALL_MATCHES</a:t>
            </a:r>
            <a:r>
              <a:rPr b="0" lang="en" sz="1000">
                <a:solidFill>
                  <a:srgbClr val="A64D79"/>
                </a:solidFill>
              </a:rPr>
              <a:t>. Accessed: 2025-03-28.</a:t>
            </a:r>
            <a:endParaRPr b="0" sz="1000">
              <a:solidFill>
                <a:srgbClr val="A64D79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>
                <a:solidFill>
                  <a:srgbClr val="A64D79"/>
                </a:solidFill>
              </a:rPr>
              <a:t>[10]	Eugene Li Albert Wong. A predictive analytics framework for forecasting soccer match outcomes </a:t>
            </a:r>
            <a:endParaRPr b="0" sz="1000">
              <a:solidFill>
                <a:srgbClr val="A64D79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>
                <a:solidFill>
                  <a:srgbClr val="A64D79"/>
                </a:solidFill>
              </a:rPr>
              <a:t>using machine learning models. Available: </a:t>
            </a:r>
            <a:endParaRPr b="0" sz="1000">
              <a:solidFill>
                <a:srgbClr val="A64D79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solidFill>
                  <a:srgbClr val="A64D79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https://www.sciencedirect.com/science/article/pii/S2772662224001413</a:t>
            </a:r>
            <a:r>
              <a:rPr b="0" lang="en" sz="1000">
                <a:solidFill>
                  <a:srgbClr val="A64D79"/>
                </a:solidFill>
              </a:rPr>
              <a:t>. Accessed: 2025-03-28.</a:t>
            </a:r>
            <a:endParaRPr b="0" sz="10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0" sz="1400"/>
          </a:p>
        </p:txBody>
      </p:sp>
      <p:pic>
        <p:nvPicPr>
          <p:cNvPr id="364" name="Google Shape;364;p52" title="image-removebg-preview (2).png"/>
          <p:cNvPicPr preferRelativeResize="0"/>
          <p:nvPr/>
        </p:nvPicPr>
        <p:blipFill rotWithShape="1">
          <a:blip r:embed="rId8">
            <a:alphaModFix/>
          </a:blip>
          <a:srcRect b="72052" l="37900" r="38483" t="8463"/>
          <a:stretch/>
        </p:blipFill>
        <p:spPr>
          <a:xfrm>
            <a:off x="311700" y="445025"/>
            <a:ext cx="374051" cy="19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Thank you!</a:t>
            </a:r>
            <a:endParaRPr b="1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70" name="Google Shape;370;p53"/>
          <p:cNvPicPr preferRelativeResize="0"/>
          <p:nvPr/>
        </p:nvPicPr>
        <p:blipFill rotWithShape="1">
          <a:blip r:embed="rId3">
            <a:alphaModFix/>
          </a:blip>
          <a:srcRect b="0" l="0" r="63567" t="0"/>
          <a:stretch/>
        </p:blipFill>
        <p:spPr>
          <a:xfrm>
            <a:off x="1731913" y="1773196"/>
            <a:ext cx="1108287" cy="13384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1" name="Google Shape;371;p53"/>
          <p:cNvGrpSpPr/>
          <p:nvPr/>
        </p:nvGrpSpPr>
        <p:grpSpPr>
          <a:xfrm>
            <a:off x="7046900" y="2624979"/>
            <a:ext cx="2097101" cy="2518521"/>
            <a:chOff x="7046900" y="2624979"/>
            <a:chExt cx="2097101" cy="2518521"/>
          </a:xfrm>
        </p:grpSpPr>
        <p:pic>
          <p:nvPicPr>
            <p:cNvPr id="372" name="Google Shape;372;p53" title="image-removebg-preview (6).png"/>
            <p:cNvPicPr preferRelativeResize="0"/>
            <p:nvPr/>
          </p:nvPicPr>
          <p:blipFill rotWithShape="1">
            <a:blip r:embed="rId4">
              <a:alphaModFix/>
            </a:blip>
            <a:srcRect b="0" l="6287" r="46828" t="0"/>
            <a:stretch/>
          </p:blipFill>
          <p:spPr>
            <a:xfrm>
              <a:off x="7606850" y="3297450"/>
              <a:ext cx="1537150" cy="184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53" title="image-removebg-preview (6).png"/>
            <p:cNvPicPr preferRelativeResize="0"/>
            <p:nvPr/>
          </p:nvPicPr>
          <p:blipFill rotWithShape="1">
            <a:blip r:embed="rId4">
              <a:alphaModFix/>
            </a:blip>
            <a:srcRect b="0" l="6287" r="46828" t="0"/>
            <a:stretch/>
          </p:blipFill>
          <p:spPr>
            <a:xfrm>
              <a:off x="8035725" y="3812500"/>
              <a:ext cx="1108276" cy="13309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Google Shape;374;p53" title="image-removebg-preview (6).png"/>
            <p:cNvPicPr preferRelativeResize="0"/>
            <p:nvPr/>
          </p:nvPicPr>
          <p:blipFill rotWithShape="1">
            <a:blip r:embed="rId4">
              <a:alphaModFix/>
            </a:blip>
            <a:srcRect b="0" l="6287" r="46828" t="0"/>
            <a:stretch/>
          </p:blipFill>
          <p:spPr>
            <a:xfrm>
              <a:off x="7046900" y="2624979"/>
              <a:ext cx="2097101" cy="251852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033D"/>
                </a:solidFill>
              </a:rPr>
              <a:t>Motivation</a:t>
            </a:r>
            <a:endParaRPr>
              <a:solidFill>
                <a:srgbClr val="3D033D"/>
              </a:solidFill>
            </a:endParaRPr>
          </a:p>
        </p:txBody>
      </p:sp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311700" y="1337263"/>
            <a:ext cx="6184200" cy="24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1800"/>
              <a:buChar char="●"/>
            </a:pPr>
            <a:r>
              <a:rPr b="0" lang="en"/>
              <a:t>Premier League: </a:t>
            </a:r>
            <a:r>
              <a:rPr lang="en"/>
              <a:t>900 million</a:t>
            </a:r>
            <a:r>
              <a:rPr b="0" lang="en"/>
              <a:t> homes worldwide [1]</a:t>
            </a:r>
            <a:br>
              <a:rPr b="0" lang="en"/>
            </a:b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4% YOY </a:t>
            </a:r>
            <a:r>
              <a:rPr b="0" lang="en"/>
              <a:t>growth in new markets [1]</a:t>
            </a:r>
            <a:br>
              <a:rPr b="0" lang="en"/>
            </a:b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b="0" lang="en"/>
              <a:t>Record breaking viewership in 2024 [1]</a:t>
            </a:r>
            <a:endParaRPr b="0"/>
          </a:p>
        </p:txBody>
      </p:sp>
      <p:pic>
        <p:nvPicPr>
          <p:cNvPr id="148" name="Google Shape;148;p27" title="image-removebg-preview (2).png"/>
          <p:cNvPicPr preferRelativeResize="0"/>
          <p:nvPr/>
        </p:nvPicPr>
        <p:blipFill rotWithShape="1">
          <a:blip r:embed="rId3">
            <a:alphaModFix/>
          </a:blip>
          <a:srcRect b="72052" l="37900" r="38483" t="8463"/>
          <a:stretch/>
        </p:blipFill>
        <p:spPr>
          <a:xfrm>
            <a:off x="346475" y="445025"/>
            <a:ext cx="374051" cy="19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2150" y="1144938"/>
            <a:ext cx="2282901" cy="2853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Growth of Sports Gambling</a:t>
            </a:r>
            <a:endParaRPr/>
          </a:p>
        </p:txBody>
      </p:sp>
      <p:sp>
        <p:nvSpPr>
          <p:cNvPr id="155" name="Google Shape;155;p28"/>
          <p:cNvSpPr txBox="1"/>
          <p:nvPr>
            <p:ph idx="1" type="body"/>
          </p:nvPr>
        </p:nvSpPr>
        <p:spPr>
          <a:xfrm>
            <a:off x="311700" y="1152475"/>
            <a:ext cx="354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11 Clubs</a:t>
            </a:r>
            <a:r>
              <a:rPr lang="en" sz="1600"/>
              <a:t> </a:t>
            </a:r>
            <a:r>
              <a:rPr b="0" lang="en" sz="1600"/>
              <a:t>sponsored by gambling [2]</a:t>
            </a:r>
            <a:endParaRPr b="0" sz="1600"/>
          </a:p>
        </p:txBody>
      </p:sp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 b="0" l="823" r="0" t="2181"/>
          <a:stretch/>
        </p:blipFill>
        <p:spPr>
          <a:xfrm>
            <a:off x="4906950" y="2502875"/>
            <a:ext cx="3518626" cy="181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650" y="2036150"/>
            <a:ext cx="2736300" cy="274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/>
          <p:nvPr>
            <p:ph idx="1" type="body"/>
          </p:nvPr>
        </p:nvSpPr>
        <p:spPr>
          <a:xfrm>
            <a:off x="4420625" y="1152475"/>
            <a:ext cx="4491300" cy="8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10.4% </a:t>
            </a:r>
            <a:r>
              <a:rPr b="0" lang="en" sz="1600"/>
              <a:t>Annual Growth Rate </a:t>
            </a:r>
            <a:endParaRPr b="0"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83.65 billion USD </a:t>
            </a:r>
            <a:r>
              <a:rPr b="0" lang="en" sz="1600"/>
              <a:t>worldwide [3]</a:t>
            </a:r>
            <a:endParaRPr b="0" sz="1600"/>
          </a:p>
        </p:txBody>
      </p:sp>
      <p:pic>
        <p:nvPicPr>
          <p:cNvPr id="159" name="Google Shape;159;p28" title="image-removebg-preview (2).png"/>
          <p:cNvPicPr preferRelativeResize="0"/>
          <p:nvPr/>
        </p:nvPicPr>
        <p:blipFill rotWithShape="1">
          <a:blip r:embed="rId5">
            <a:alphaModFix/>
          </a:blip>
          <a:srcRect b="72052" l="37900" r="38483" t="8463"/>
          <a:stretch/>
        </p:blipFill>
        <p:spPr>
          <a:xfrm>
            <a:off x="311700" y="445025"/>
            <a:ext cx="374051" cy="19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D033D"/>
                </a:solidFill>
                <a:latin typeface="Public Sans"/>
                <a:ea typeface="Public Sans"/>
                <a:cs typeface="Public Sans"/>
                <a:sym typeface="Public Sans"/>
              </a:rPr>
              <a:t>Objective</a:t>
            </a:r>
            <a:endParaRPr b="1">
              <a:solidFill>
                <a:srgbClr val="3D033D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" name="Google Shape;16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"/>
              <a:t>Predict Match Results</a:t>
            </a:r>
            <a:r>
              <a:rPr lang="en"/>
              <a:t> (Home Win, Draw, Away Win)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b="0" lang="en"/>
              <a:t>Maximize</a:t>
            </a:r>
            <a:r>
              <a:rPr lang="en"/>
              <a:t> </a:t>
            </a:r>
            <a:r>
              <a:rPr lang="en"/>
              <a:t>profit </a:t>
            </a:r>
            <a:r>
              <a:rPr b="0" lang="en"/>
              <a:t>based on each match’s given odds</a:t>
            </a:r>
            <a:endParaRPr b="0"/>
          </a:p>
        </p:txBody>
      </p:sp>
      <p:pic>
        <p:nvPicPr>
          <p:cNvPr id="166" name="Google Shape;166;p29" title="image-removebg-preview (2).png"/>
          <p:cNvPicPr preferRelativeResize="0"/>
          <p:nvPr/>
        </p:nvPicPr>
        <p:blipFill rotWithShape="1">
          <a:blip r:embed="rId3">
            <a:alphaModFix/>
          </a:blip>
          <a:srcRect b="72052" l="37900" r="38483" t="8463"/>
          <a:stretch/>
        </p:blipFill>
        <p:spPr>
          <a:xfrm>
            <a:off x="311700" y="445025"/>
            <a:ext cx="374051" cy="19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1913" y="2610600"/>
            <a:ext cx="2700174" cy="190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033D"/>
                </a:solidFill>
              </a:rPr>
              <a:t>Dataset Search Requirements</a:t>
            </a:r>
            <a:endParaRPr>
              <a:solidFill>
                <a:srgbClr val="3D033D"/>
              </a:solidFill>
            </a:endParaRPr>
          </a:p>
        </p:txBody>
      </p:sp>
      <p:sp>
        <p:nvSpPr>
          <p:cNvPr id="173" name="Google Shape;17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Real</a:t>
            </a:r>
            <a:r>
              <a:rPr b="0" lang="en"/>
              <a:t> match results</a:t>
            </a:r>
            <a:endParaRPr b="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Pre-match data:</a:t>
            </a:r>
            <a:r>
              <a:rPr b="0" lang="en"/>
              <a:t> </a:t>
            </a:r>
            <a:r>
              <a:rPr b="0" lang="en">
                <a:solidFill>
                  <a:srgbClr val="3D033D"/>
                </a:solidFill>
              </a:rPr>
              <a:t>e.g number of shots on target</a:t>
            </a:r>
            <a:endParaRPr b="0">
              <a:solidFill>
                <a:srgbClr val="3D033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Predictive match metrics: </a:t>
            </a:r>
            <a:r>
              <a:rPr b="0" lang="en">
                <a:solidFill>
                  <a:srgbClr val="3D033D"/>
                </a:solidFill>
              </a:rPr>
              <a:t>e.g expected goals</a:t>
            </a:r>
            <a:endParaRPr>
              <a:solidFill>
                <a:srgbClr val="3D033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Existing Odds </a:t>
            </a:r>
            <a:r>
              <a:rPr b="0" lang="en"/>
              <a:t>for the outcome </a:t>
            </a:r>
            <a:r>
              <a:rPr b="0" lang="en">
                <a:solidFill>
                  <a:srgbClr val="3D033D"/>
                </a:solidFill>
              </a:rPr>
              <a:t>→ to evaluate the model</a:t>
            </a:r>
            <a:endParaRPr b="0">
              <a:solidFill>
                <a:srgbClr val="3D033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0"/>
          </a:p>
        </p:txBody>
      </p:sp>
      <p:pic>
        <p:nvPicPr>
          <p:cNvPr id="174" name="Google Shape;174;p30" title="image-removebg-preview (2).png"/>
          <p:cNvPicPr preferRelativeResize="0"/>
          <p:nvPr/>
        </p:nvPicPr>
        <p:blipFill rotWithShape="1">
          <a:blip r:embed="rId3">
            <a:alphaModFix/>
          </a:blip>
          <a:srcRect b="72052" l="37900" r="38483" t="8463"/>
          <a:stretch/>
        </p:blipFill>
        <p:spPr>
          <a:xfrm>
            <a:off x="311700" y="445025"/>
            <a:ext cx="374051" cy="19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Background</a:t>
            </a:r>
            <a:endParaRPr b="1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0" name="Google Shape;180;p31"/>
          <p:cNvPicPr preferRelativeResize="0"/>
          <p:nvPr/>
        </p:nvPicPr>
        <p:blipFill rotWithShape="1">
          <a:blip r:embed="rId3">
            <a:alphaModFix/>
          </a:blip>
          <a:srcRect b="0" l="0" r="63567" t="0"/>
          <a:stretch/>
        </p:blipFill>
        <p:spPr>
          <a:xfrm>
            <a:off x="1731913" y="1773196"/>
            <a:ext cx="1108287" cy="13384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31"/>
          <p:cNvGrpSpPr/>
          <p:nvPr/>
        </p:nvGrpSpPr>
        <p:grpSpPr>
          <a:xfrm>
            <a:off x="7046900" y="2624979"/>
            <a:ext cx="2097101" cy="2518521"/>
            <a:chOff x="7046900" y="2624979"/>
            <a:chExt cx="2097101" cy="2518521"/>
          </a:xfrm>
        </p:grpSpPr>
        <p:pic>
          <p:nvPicPr>
            <p:cNvPr id="182" name="Google Shape;182;p31" title="image-removebg-preview (6).png"/>
            <p:cNvPicPr preferRelativeResize="0"/>
            <p:nvPr/>
          </p:nvPicPr>
          <p:blipFill rotWithShape="1">
            <a:blip r:embed="rId4">
              <a:alphaModFix/>
            </a:blip>
            <a:srcRect b="0" l="6287" r="46828" t="0"/>
            <a:stretch/>
          </p:blipFill>
          <p:spPr>
            <a:xfrm>
              <a:off x="7606850" y="3297450"/>
              <a:ext cx="1537150" cy="184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31" title="image-removebg-preview (6).png"/>
            <p:cNvPicPr preferRelativeResize="0"/>
            <p:nvPr/>
          </p:nvPicPr>
          <p:blipFill rotWithShape="1">
            <a:blip r:embed="rId4">
              <a:alphaModFix/>
            </a:blip>
            <a:srcRect b="0" l="6287" r="46828" t="0"/>
            <a:stretch/>
          </p:blipFill>
          <p:spPr>
            <a:xfrm>
              <a:off x="8035725" y="3812500"/>
              <a:ext cx="1108276" cy="13309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31" title="image-removebg-preview (6).png"/>
            <p:cNvPicPr preferRelativeResize="0"/>
            <p:nvPr/>
          </p:nvPicPr>
          <p:blipFill rotWithShape="1">
            <a:blip r:embed="rId4">
              <a:alphaModFix/>
            </a:blip>
            <a:srcRect b="0" l="6287" r="46828" t="0"/>
            <a:stretch/>
          </p:blipFill>
          <p:spPr>
            <a:xfrm>
              <a:off x="7046900" y="2624979"/>
              <a:ext cx="2097101" cy="251852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033D"/>
                </a:solidFill>
              </a:rPr>
              <a:t>What are odds?</a:t>
            </a:r>
            <a:endParaRPr>
              <a:solidFill>
                <a:srgbClr val="3D033D"/>
              </a:solidFill>
            </a:endParaRPr>
          </a:p>
        </p:txBody>
      </p:sp>
      <p:sp>
        <p:nvSpPr>
          <p:cNvPr id="190" name="Google Shape;190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0" lang="en" sz="1600"/>
              <a:t>A payout ratio [4] -&gt; </a:t>
            </a:r>
            <a:r>
              <a:rPr lang="en" sz="1600"/>
              <a:t>i.e</a:t>
            </a:r>
            <a:r>
              <a:rPr b="0" lang="en" sz="1600"/>
              <a:t> 5:1 means earn 5 times the bet amount</a:t>
            </a:r>
            <a:endParaRPr b="0" sz="1600"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rgbClr val="3D033D"/>
              </a:buClr>
              <a:buSzPts val="1400"/>
              <a:buFont typeface="Source Code Pro"/>
              <a:buChar char="○"/>
            </a:pPr>
            <a:r>
              <a:rPr b="0" lang="en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</a:t>
            </a:r>
            <a:r>
              <a:rPr b="0" lang="en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ften made by professional odds makers </a:t>
            </a:r>
            <a:endParaRPr b="0">
              <a:solidFill>
                <a:srgbClr val="3D033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rgbClr val="3D033D"/>
              </a:buClr>
              <a:buSzPts val="1400"/>
              <a:buChar char="○"/>
            </a:pPr>
            <a:r>
              <a:rPr lang="en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Inversely</a:t>
            </a:r>
            <a:r>
              <a:rPr b="0" lang="en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correlated with likelihoods</a:t>
            </a:r>
            <a:br>
              <a:rPr b="0" lang="en">
                <a:latin typeface="Source Code Pro"/>
                <a:ea typeface="Source Code Pro"/>
                <a:cs typeface="Source Code Pro"/>
                <a:sym typeface="Source Code Pro"/>
              </a:rPr>
            </a:br>
            <a:endParaRPr b="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Lowest odd -&gt; most likely </a:t>
            </a:r>
            <a:r>
              <a:rPr lang="en" sz="1600"/>
              <a:t>outcome</a:t>
            </a:r>
            <a:endParaRPr b="0" sz="16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Profit calculation using odds:</a:t>
            </a:r>
            <a:endParaRPr sz="1600"/>
          </a:p>
        </p:txBody>
      </p:sp>
      <p:pic>
        <p:nvPicPr>
          <p:cNvPr id="191" name="Google Shape;191;p32" title="image-removebg-preview (2).png"/>
          <p:cNvPicPr preferRelativeResize="0"/>
          <p:nvPr/>
        </p:nvPicPr>
        <p:blipFill rotWithShape="1">
          <a:blip r:embed="rId3">
            <a:alphaModFix/>
          </a:blip>
          <a:srcRect b="72052" l="37900" r="38483" t="8463"/>
          <a:stretch/>
        </p:blipFill>
        <p:spPr>
          <a:xfrm>
            <a:off x="311700" y="445025"/>
            <a:ext cx="374051" cy="19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6350" y="3741888"/>
            <a:ext cx="6811324" cy="67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033D"/>
                </a:solidFill>
              </a:rPr>
              <a:t>Possible approaches</a:t>
            </a:r>
            <a:endParaRPr>
              <a:solidFill>
                <a:srgbClr val="3D033D"/>
              </a:solidFill>
            </a:endParaRPr>
          </a:p>
        </p:txBody>
      </p:sp>
      <p:sp>
        <p:nvSpPr>
          <p:cNvPr id="198" name="Google Shape;198;p33"/>
          <p:cNvSpPr txBox="1"/>
          <p:nvPr>
            <p:ph idx="1" type="body"/>
          </p:nvPr>
        </p:nvSpPr>
        <p:spPr>
          <a:xfrm>
            <a:off x="311700" y="1152475"/>
            <a:ext cx="8520600" cy="33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Traditional odds making</a:t>
            </a:r>
            <a:endParaRPr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rgbClr val="3D033D"/>
              </a:buClr>
              <a:buSzPts val="1600"/>
              <a:buFont typeface="Source Code Pro"/>
              <a:buChar char="○"/>
            </a:pPr>
            <a:r>
              <a:rPr b="0" lang="en" sz="16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Using insider information</a:t>
            </a:r>
            <a:endParaRPr b="0" sz="1600">
              <a:solidFill>
                <a:srgbClr val="3D033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rgbClr val="3D033D"/>
              </a:buClr>
              <a:buSzPts val="1600"/>
              <a:buFont typeface="Source Code Pro"/>
              <a:buChar char="○"/>
            </a:pPr>
            <a:r>
              <a:rPr b="0" lang="en" sz="16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Historical analysis</a:t>
            </a:r>
            <a:br>
              <a:rPr b="0" lang="en" sz="1600">
                <a:latin typeface="Source Code Pro"/>
                <a:ea typeface="Source Code Pro"/>
                <a:cs typeface="Source Code Pro"/>
                <a:sym typeface="Source Code Pro"/>
              </a:rPr>
            </a:br>
            <a:endParaRPr b="0" sz="16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Machine Learning</a:t>
            </a:r>
            <a:endParaRPr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rgbClr val="3D033D"/>
              </a:buClr>
              <a:buSzPts val="1600"/>
              <a:buFont typeface="Source Code Pro"/>
              <a:buChar char="○"/>
            </a:pPr>
            <a:r>
              <a:rPr lang="en" sz="16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Simple models:</a:t>
            </a:r>
            <a:r>
              <a:rPr b="0" lang="en" sz="16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Sup</a:t>
            </a:r>
            <a:r>
              <a:rPr b="0" lang="en" sz="16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port Vector Machines, </a:t>
            </a:r>
            <a:r>
              <a:rPr b="0" lang="en" sz="16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random forest</a:t>
            </a:r>
            <a:endParaRPr b="0" sz="1600">
              <a:solidFill>
                <a:srgbClr val="3D033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rgbClr val="3D033D"/>
              </a:buClr>
              <a:buSzPts val="1600"/>
              <a:buFont typeface="Source Code Pro"/>
              <a:buChar char="○"/>
            </a:pPr>
            <a:r>
              <a:rPr lang="en" sz="16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Deep learning:</a:t>
            </a:r>
            <a:r>
              <a:rPr b="0" lang="en" sz="16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FNN, </a:t>
            </a:r>
            <a:r>
              <a:rPr b="0" lang="en" sz="1600">
                <a:solidFill>
                  <a:srgbClr val="3D033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RNN, LSTM</a:t>
            </a:r>
            <a:endParaRPr b="0" sz="1600">
              <a:solidFill>
                <a:srgbClr val="3D033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13716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33" title="image-removebg-preview (2).png"/>
          <p:cNvPicPr preferRelativeResize="0"/>
          <p:nvPr/>
        </p:nvPicPr>
        <p:blipFill rotWithShape="1">
          <a:blip r:embed="rId3">
            <a:alphaModFix/>
          </a:blip>
          <a:srcRect b="72052" l="37900" r="38483" t="8463"/>
          <a:stretch/>
        </p:blipFill>
        <p:spPr>
          <a:xfrm>
            <a:off x="311700" y="445025"/>
            <a:ext cx="374051" cy="19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